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320" r:id="rId2"/>
    <p:sldId id="324" r:id="rId3"/>
    <p:sldId id="279" r:id="rId4"/>
    <p:sldId id="318" r:id="rId5"/>
    <p:sldId id="325" r:id="rId6"/>
    <p:sldId id="333" r:id="rId7"/>
    <p:sldId id="341" r:id="rId8"/>
    <p:sldId id="343" r:id="rId9"/>
    <p:sldId id="338" r:id="rId10"/>
    <p:sldId id="340" r:id="rId11"/>
    <p:sldId id="334" r:id="rId12"/>
    <p:sldId id="332" r:id="rId13"/>
    <p:sldId id="346" r:id="rId14"/>
    <p:sldId id="344" r:id="rId15"/>
    <p:sldId id="345" r:id="rId16"/>
    <p:sldId id="329" r:id="rId17"/>
    <p:sldId id="335" r:id="rId18"/>
    <p:sldId id="319" r:id="rId19"/>
    <p:sldId id="280" r:id="rId20"/>
    <p:sldId id="313" r:id="rId21"/>
    <p:sldId id="314" r:id="rId22"/>
    <p:sldId id="302" r:id="rId23"/>
    <p:sldId id="294" r:id="rId24"/>
    <p:sldId id="312" r:id="rId25"/>
    <p:sldId id="309" r:id="rId26"/>
    <p:sldId id="310" r:id="rId27"/>
    <p:sldId id="327" r:id="rId28"/>
    <p:sldId id="326" r:id="rId29"/>
    <p:sldId id="342" r:id="rId30"/>
    <p:sldId id="303" r:id="rId31"/>
    <p:sldId id="304" r:id="rId32"/>
    <p:sldId id="308" r:id="rId33"/>
    <p:sldId id="305" r:id="rId34"/>
    <p:sldId id="315" r:id="rId35"/>
    <p:sldId id="316" r:id="rId36"/>
    <p:sldId id="296" r:id="rId37"/>
    <p:sldId id="295" r:id="rId38"/>
    <p:sldId id="283" r:id="rId39"/>
    <p:sldId id="301" r:id="rId40"/>
    <p:sldId id="288" r:id="rId41"/>
    <p:sldId id="317" r:id="rId42"/>
    <p:sldId id="284" r:id="rId43"/>
    <p:sldId id="289" r:id="rId44"/>
    <p:sldId id="285" r:id="rId45"/>
    <p:sldId id="290" r:id="rId46"/>
    <p:sldId id="291" r:id="rId47"/>
    <p:sldId id="33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a:srgbClr val="FF0066"/>
    <a:srgbClr val="FFFF99"/>
    <a:srgbClr val="FFCC6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p:cViewPr varScale="1">
        <p:scale>
          <a:sx n="62" d="100"/>
          <a:sy n="62" d="100"/>
        </p:scale>
        <p:origin x="1963" y="4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A419DD-FE0D-48EB-8B87-66F3B8C076B9}" type="doc">
      <dgm:prSet loTypeId="urn:microsoft.com/office/officeart/2005/8/layout/venn1" loCatId="relationship" qsTypeId="urn:microsoft.com/office/officeart/2005/8/quickstyle/3d1" qsCatId="3D" csTypeId="urn:microsoft.com/office/officeart/2005/8/colors/colorful4" csCatId="colorful" phldr="1"/>
      <dgm:spPr/>
    </dgm:pt>
    <dgm:pt modelId="{B4502841-D213-4169-BA8E-4F6911315E5A}">
      <dgm:prSet phldrT="[Text]"/>
      <dgm:spPr/>
      <dgm:t>
        <a:bodyPr/>
        <a:lstStyle/>
        <a:p>
          <a:r>
            <a:rPr lang="en-GB" dirty="0">
              <a:latin typeface="Arial" panose="020B0604020202020204" pitchFamily="34" charset="0"/>
              <a:cs typeface="Arial" panose="020B0604020202020204" pitchFamily="34" charset="0"/>
            </a:rPr>
            <a:t>Organic Gardening </a:t>
          </a:r>
        </a:p>
      </dgm:t>
    </dgm:pt>
    <dgm:pt modelId="{A99D88A2-9D4B-4F2A-BB50-01B40E1E710B}" type="parTrans" cxnId="{D025A6FF-699F-4990-B9A3-DF62E74186CF}">
      <dgm:prSet/>
      <dgm:spPr/>
      <dgm:t>
        <a:bodyPr/>
        <a:lstStyle/>
        <a:p>
          <a:endParaRPr lang="en-GB"/>
        </a:p>
      </dgm:t>
    </dgm:pt>
    <dgm:pt modelId="{DC5E4980-4B5A-4EE0-B7B2-36831D7B12B9}" type="sibTrans" cxnId="{D025A6FF-699F-4990-B9A3-DF62E74186CF}">
      <dgm:prSet/>
      <dgm:spPr/>
      <dgm:t>
        <a:bodyPr/>
        <a:lstStyle/>
        <a:p>
          <a:endParaRPr lang="en-GB"/>
        </a:p>
      </dgm:t>
    </dgm:pt>
    <dgm:pt modelId="{E3A49530-21E5-4FCD-8EB1-BEDB8D93B9CD}">
      <dgm:prSet phldrT="[Text]"/>
      <dgm:spPr/>
      <dgm:t>
        <a:bodyPr/>
        <a:lstStyle/>
        <a:p>
          <a:r>
            <a:rPr lang="en-GB" dirty="0">
              <a:latin typeface="Arial" panose="020B0604020202020204" pitchFamily="34" charset="0"/>
              <a:cs typeface="Arial" panose="020B0604020202020204" pitchFamily="34" charset="0"/>
            </a:rPr>
            <a:t>Wildlife Gardens</a:t>
          </a:r>
        </a:p>
      </dgm:t>
    </dgm:pt>
    <dgm:pt modelId="{DFD177DB-0939-4BF9-84A6-7ADC5CAAAE5D}" type="parTrans" cxnId="{A9CE21E5-4C5C-4778-9997-D88F3C66A8B1}">
      <dgm:prSet/>
      <dgm:spPr/>
      <dgm:t>
        <a:bodyPr/>
        <a:lstStyle/>
        <a:p>
          <a:endParaRPr lang="en-GB"/>
        </a:p>
      </dgm:t>
    </dgm:pt>
    <dgm:pt modelId="{A8C8CEFA-EFB3-46A2-80B0-7348BAF12FB0}" type="sibTrans" cxnId="{A9CE21E5-4C5C-4778-9997-D88F3C66A8B1}">
      <dgm:prSet/>
      <dgm:spPr/>
      <dgm:t>
        <a:bodyPr/>
        <a:lstStyle/>
        <a:p>
          <a:endParaRPr lang="en-GB"/>
        </a:p>
      </dgm:t>
    </dgm:pt>
    <dgm:pt modelId="{0F65D458-ED46-4A35-BF9F-382355C95B33}">
      <dgm:prSet phldrT="[Text]"/>
      <dgm:spPr/>
      <dgm:t>
        <a:bodyPr/>
        <a:lstStyle/>
        <a:p>
          <a:r>
            <a:rPr lang="en-GB" dirty="0">
              <a:latin typeface="Arial" panose="020B0604020202020204" pitchFamily="34" charset="0"/>
              <a:cs typeface="Arial" panose="020B0604020202020204" pitchFamily="34" charset="0"/>
            </a:rPr>
            <a:t>Forest Gardens</a:t>
          </a:r>
        </a:p>
      </dgm:t>
    </dgm:pt>
    <dgm:pt modelId="{D419EC9B-F055-433A-8355-FB978E37A60B}" type="parTrans" cxnId="{26EFB828-CCBC-4FE0-99EB-D45FF4BFB62B}">
      <dgm:prSet/>
      <dgm:spPr/>
      <dgm:t>
        <a:bodyPr/>
        <a:lstStyle/>
        <a:p>
          <a:endParaRPr lang="en-GB"/>
        </a:p>
      </dgm:t>
    </dgm:pt>
    <dgm:pt modelId="{FAF48A36-B170-4DB8-A0DC-E6DED15A2BA6}" type="sibTrans" cxnId="{26EFB828-CCBC-4FE0-99EB-D45FF4BFB62B}">
      <dgm:prSet/>
      <dgm:spPr/>
      <dgm:t>
        <a:bodyPr/>
        <a:lstStyle/>
        <a:p>
          <a:endParaRPr lang="en-GB"/>
        </a:p>
      </dgm:t>
    </dgm:pt>
    <dgm:pt modelId="{F8D035AA-2CBB-4EDA-BAFA-CEDBF076300B}" type="pres">
      <dgm:prSet presAssocID="{12A419DD-FE0D-48EB-8B87-66F3B8C076B9}" presName="compositeShape" presStyleCnt="0">
        <dgm:presLayoutVars>
          <dgm:chMax val="7"/>
          <dgm:dir/>
          <dgm:resizeHandles val="exact"/>
        </dgm:presLayoutVars>
      </dgm:prSet>
      <dgm:spPr/>
    </dgm:pt>
    <dgm:pt modelId="{E8C0290E-4B08-466C-A708-632C863D31E0}" type="pres">
      <dgm:prSet presAssocID="{B4502841-D213-4169-BA8E-4F6911315E5A}" presName="circ1" presStyleLbl="vennNode1" presStyleIdx="0" presStyleCnt="3"/>
      <dgm:spPr/>
    </dgm:pt>
    <dgm:pt modelId="{2CA1165A-6556-4349-9250-C15E1D967613}" type="pres">
      <dgm:prSet presAssocID="{B4502841-D213-4169-BA8E-4F6911315E5A}" presName="circ1Tx" presStyleLbl="revTx" presStyleIdx="0" presStyleCnt="0">
        <dgm:presLayoutVars>
          <dgm:chMax val="0"/>
          <dgm:chPref val="0"/>
          <dgm:bulletEnabled val="1"/>
        </dgm:presLayoutVars>
      </dgm:prSet>
      <dgm:spPr/>
    </dgm:pt>
    <dgm:pt modelId="{C192EE36-837A-4670-891B-54391B72CD5B}" type="pres">
      <dgm:prSet presAssocID="{E3A49530-21E5-4FCD-8EB1-BEDB8D93B9CD}" presName="circ2" presStyleLbl="vennNode1" presStyleIdx="1" presStyleCnt="3"/>
      <dgm:spPr/>
    </dgm:pt>
    <dgm:pt modelId="{31448257-49CF-485F-ABA4-7D290F2DB7C1}" type="pres">
      <dgm:prSet presAssocID="{E3A49530-21E5-4FCD-8EB1-BEDB8D93B9CD}" presName="circ2Tx" presStyleLbl="revTx" presStyleIdx="0" presStyleCnt="0">
        <dgm:presLayoutVars>
          <dgm:chMax val="0"/>
          <dgm:chPref val="0"/>
          <dgm:bulletEnabled val="1"/>
        </dgm:presLayoutVars>
      </dgm:prSet>
      <dgm:spPr/>
    </dgm:pt>
    <dgm:pt modelId="{AE08D00E-489C-4E90-92DD-19EEAF71181A}" type="pres">
      <dgm:prSet presAssocID="{0F65D458-ED46-4A35-BF9F-382355C95B33}" presName="circ3" presStyleLbl="vennNode1" presStyleIdx="2" presStyleCnt="3"/>
      <dgm:spPr/>
    </dgm:pt>
    <dgm:pt modelId="{8F7C9263-8C20-4405-809A-59D94B3E769F}" type="pres">
      <dgm:prSet presAssocID="{0F65D458-ED46-4A35-BF9F-382355C95B33}" presName="circ3Tx" presStyleLbl="revTx" presStyleIdx="0" presStyleCnt="0">
        <dgm:presLayoutVars>
          <dgm:chMax val="0"/>
          <dgm:chPref val="0"/>
          <dgm:bulletEnabled val="1"/>
        </dgm:presLayoutVars>
      </dgm:prSet>
      <dgm:spPr/>
    </dgm:pt>
  </dgm:ptLst>
  <dgm:cxnLst>
    <dgm:cxn modelId="{CCAFAB04-B9C5-4871-8768-CCBF8A1FF80F}" type="presOf" srcId="{0F65D458-ED46-4A35-BF9F-382355C95B33}" destId="{AE08D00E-489C-4E90-92DD-19EEAF71181A}" srcOrd="0" destOrd="0" presId="urn:microsoft.com/office/officeart/2005/8/layout/venn1"/>
    <dgm:cxn modelId="{B31AE90B-16A7-4FDA-BC63-5A646D3C4A39}" type="presOf" srcId="{B4502841-D213-4169-BA8E-4F6911315E5A}" destId="{E8C0290E-4B08-466C-A708-632C863D31E0}" srcOrd="0" destOrd="0" presId="urn:microsoft.com/office/officeart/2005/8/layout/venn1"/>
    <dgm:cxn modelId="{4B8A4521-668A-4D40-AF23-5B3AD3D8069E}" type="presOf" srcId="{12A419DD-FE0D-48EB-8B87-66F3B8C076B9}" destId="{F8D035AA-2CBB-4EDA-BAFA-CEDBF076300B}" srcOrd="0" destOrd="0" presId="urn:microsoft.com/office/officeart/2005/8/layout/venn1"/>
    <dgm:cxn modelId="{26EFB828-CCBC-4FE0-99EB-D45FF4BFB62B}" srcId="{12A419DD-FE0D-48EB-8B87-66F3B8C076B9}" destId="{0F65D458-ED46-4A35-BF9F-382355C95B33}" srcOrd="2" destOrd="0" parTransId="{D419EC9B-F055-433A-8355-FB978E37A60B}" sibTransId="{FAF48A36-B170-4DB8-A0DC-E6DED15A2BA6}"/>
    <dgm:cxn modelId="{47F5F66B-CE02-479E-8E54-1153E89B96B8}" type="presOf" srcId="{E3A49530-21E5-4FCD-8EB1-BEDB8D93B9CD}" destId="{31448257-49CF-485F-ABA4-7D290F2DB7C1}" srcOrd="1" destOrd="0" presId="urn:microsoft.com/office/officeart/2005/8/layout/venn1"/>
    <dgm:cxn modelId="{0258338B-4F9A-4AAB-9183-8DD836DBA7D2}" type="presOf" srcId="{0F65D458-ED46-4A35-BF9F-382355C95B33}" destId="{8F7C9263-8C20-4405-809A-59D94B3E769F}" srcOrd="1" destOrd="0" presId="urn:microsoft.com/office/officeart/2005/8/layout/venn1"/>
    <dgm:cxn modelId="{BEDF5A99-510E-45DD-9EFC-C592B4EC6E15}" type="presOf" srcId="{E3A49530-21E5-4FCD-8EB1-BEDB8D93B9CD}" destId="{C192EE36-837A-4670-891B-54391B72CD5B}" srcOrd="0" destOrd="0" presId="urn:microsoft.com/office/officeart/2005/8/layout/venn1"/>
    <dgm:cxn modelId="{A9CE21E5-4C5C-4778-9997-D88F3C66A8B1}" srcId="{12A419DD-FE0D-48EB-8B87-66F3B8C076B9}" destId="{E3A49530-21E5-4FCD-8EB1-BEDB8D93B9CD}" srcOrd="1" destOrd="0" parTransId="{DFD177DB-0939-4BF9-84A6-7ADC5CAAAE5D}" sibTransId="{A8C8CEFA-EFB3-46A2-80B0-7348BAF12FB0}"/>
    <dgm:cxn modelId="{036DF0EC-E9B0-4895-9A08-12737D96BBC9}" type="presOf" srcId="{B4502841-D213-4169-BA8E-4F6911315E5A}" destId="{2CA1165A-6556-4349-9250-C15E1D967613}" srcOrd="1" destOrd="0" presId="urn:microsoft.com/office/officeart/2005/8/layout/venn1"/>
    <dgm:cxn modelId="{D025A6FF-699F-4990-B9A3-DF62E74186CF}" srcId="{12A419DD-FE0D-48EB-8B87-66F3B8C076B9}" destId="{B4502841-D213-4169-BA8E-4F6911315E5A}" srcOrd="0" destOrd="0" parTransId="{A99D88A2-9D4B-4F2A-BB50-01B40E1E710B}" sibTransId="{DC5E4980-4B5A-4EE0-B7B2-36831D7B12B9}"/>
    <dgm:cxn modelId="{3673FCC8-EFE5-45A2-B2F2-6C2E5BF9DB72}" type="presParOf" srcId="{F8D035AA-2CBB-4EDA-BAFA-CEDBF076300B}" destId="{E8C0290E-4B08-466C-A708-632C863D31E0}" srcOrd="0" destOrd="0" presId="urn:microsoft.com/office/officeart/2005/8/layout/venn1"/>
    <dgm:cxn modelId="{E27A5329-2FD1-49A0-B240-5E3413C73182}" type="presParOf" srcId="{F8D035AA-2CBB-4EDA-BAFA-CEDBF076300B}" destId="{2CA1165A-6556-4349-9250-C15E1D967613}" srcOrd="1" destOrd="0" presId="urn:microsoft.com/office/officeart/2005/8/layout/venn1"/>
    <dgm:cxn modelId="{CB6FFCE7-27EC-4313-9B57-4488F0244979}" type="presParOf" srcId="{F8D035AA-2CBB-4EDA-BAFA-CEDBF076300B}" destId="{C192EE36-837A-4670-891B-54391B72CD5B}" srcOrd="2" destOrd="0" presId="urn:microsoft.com/office/officeart/2005/8/layout/venn1"/>
    <dgm:cxn modelId="{9BF18A0A-6D30-49D2-B8B0-99056B282706}" type="presParOf" srcId="{F8D035AA-2CBB-4EDA-BAFA-CEDBF076300B}" destId="{31448257-49CF-485F-ABA4-7D290F2DB7C1}" srcOrd="3" destOrd="0" presId="urn:microsoft.com/office/officeart/2005/8/layout/venn1"/>
    <dgm:cxn modelId="{590B1640-4CFF-45BF-9F09-745739E21999}" type="presParOf" srcId="{F8D035AA-2CBB-4EDA-BAFA-CEDBF076300B}" destId="{AE08D00E-489C-4E90-92DD-19EEAF71181A}" srcOrd="4" destOrd="0" presId="urn:microsoft.com/office/officeart/2005/8/layout/venn1"/>
    <dgm:cxn modelId="{2B7BD4BF-1247-4A9E-A9F1-978012C07E95}" type="presParOf" srcId="{F8D035AA-2CBB-4EDA-BAFA-CEDBF076300B}" destId="{8F7C9263-8C20-4405-809A-59D94B3E769F}" srcOrd="5"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C0290E-4B08-466C-A708-632C863D31E0}">
      <dsp:nvSpPr>
        <dsp:cNvPr id="0" name=""/>
        <dsp:cNvSpPr/>
      </dsp:nvSpPr>
      <dsp:spPr>
        <a:xfrm>
          <a:off x="2797968" y="54867"/>
          <a:ext cx="2633662" cy="2633662"/>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Arial" panose="020B0604020202020204" pitchFamily="34" charset="0"/>
              <a:cs typeface="Arial" panose="020B0604020202020204" pitchFamily="34" charset="0"/>
            </a:rPr>
            <a:t>Organic Gardening </a:t>
          </a:r>
        </a:p>
      </dsp:txBody>
      <dsp:txXfrm>
        <a:off x="3149123" y="515758"/>
        <a:ext cx="1931352" cy="1185147"/>
      </dsp:txXfrm>
    </dsp:sp>
    <dsp:sp modelId="{C192EE36-837A-4670-891B-54391B72CD5B}">
      <dsp:nvSpPr>
        <dsp:cNvPr id="0" name=""/>
        <dsp:cNvSpPr/>
      </dsp:nvSpPr>
      <dsp:spPr>
        <a:xfrm>
          <a:off x="3748282" y="1700906"/>
          <a:ext cx="2633662" cy="2633662"/>
        </a:xfrm>
        <a:prstGeom prst="ellipse">
          <a:avLst/>
        </a:prstGeom>
        <a:solidFill>
          <a:schemeClr val="accent4">
            <a:alpha val="50000"/>
            <a:hueOff val="-2232385"/>
            <a:satOff val="13449"/>
            <a:lumOff val="1078"/>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Arial" panose="020B0604020202020204" pitchFamily="34" charset="0"/>
              <a:cs typeface="Arial" panose="020B0604020202020204" pitchFamily="34" charset="0"/>
            </a:rPr>
            <a:t>Wildlife Gardens</a:t>
          </a:r>
        </a:p>
      </dsp:txBody>
      <dsp:txXfrm>
        <a:off x="4553743" y="2381269"/>
        <a:ext cx="1580197" cy="1448514"/>
      </dsp:txXfrm>
    </dsp:sp>
    <dsp:sp modelId="{AE08D00E-489C-4E90-92DD-19EEAF71181A}">
      <dsp:nvSpPr>
        <dsp:cNvPr id="0" name=""/>
        <dsp:cNvSpPr/>
      </dsp:nvSpPr>
      <dsp:spPr>
        <a:xfrm>
          <a:off x="1847655" y="1700906"/>
          <a:ext cx="2633662" cy="2633662"/>
        </a:xfrm>
        <a:prstGeom prst="ellipse">
          <a:avLst/>
        </a:prstGeom>
        <a:solidFill>
          <a:schemeClr val="accent4">
            <a:alpha val="50000"/>
            <a:hueOff val="-4464770"/>
            <a:satOff val="26899"/>
            <a:lumOff val="2156"/>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en-GB" sz="3200" kern="1200" dirty="0">
              <a:latin typeface="Arial" panose="020B0604020202020204" pitchFamily="34" charset="0"/>
              <a:cs typeface="Arial" panose="020B0604020202020204" pitchFamily="34" charset="0"/>
            </a:rPr>
            <a:t>Forest Gardens</a:t>
          </a:r>
        </a:p>
      </dsp:txBody>
      <dsp:txXfrm>
        <a:off x="2095658" y="2381269"/>
        <a:ext cx="1580197" cy="1448514"/>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C9E0E-5B6E-47B8-9750-7EE66099E8D4}" type="datetimeFigureOut">
              <a:rPr lang="en-GB" smtClean="0"/>
              <a:t>13/05/2022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5F8DB5-41F9-4D3E-BE9E-CBD261FA91AD}" type="slidenum">
              <a:rPr lang="en-GB" smtClean="0"/>
              <a:t>‹#›</a:t>
            </a:fld>
            <a:endParaRPr lang="en-GB"/>
          </a:p>
        </p:txBody>
      </p:sp>
    </p:spTree>
    <p:extLst>
      <p:ext uri="{BB962C8B-B14F-4D97-AF65-F5344CB8AC3E}">
        <p14:creationId xmlns:p14="http://schemas.microsoft.com/office/powerpoint/2010/main" val="185380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1" dirty="0"/>
              <a:t>Risk assessments are important because they help you to:</a:t>
            </a:r>
          </a:p>
          <a:p>
            <a:pPr marL="0" indent="0">
              <a:buNone/>
            </a:pPr>
            <a:endParaRPr lang="en-GB" sz="1200" dirty="0"/>
          </a:p>
          <a:p>
            <a:r>
              <a:rPr lang="en-GB" sz="1200" dirty="0"/>
              <a:t>Spot hazards.</a:t>
            </a:r>
          </a:p>
          <a:p>
            <a:r>
              <a:rPr lang="en-GB" sz="1200" dirty="0"/>
              <a:t>Think about the potential harm.</a:t>
            </a:r>
          </a:p>
          <a:p>
            <a:r>
              <a:rPr lang="en-GB" sz="1200" dirty="0"/>
              <a:t>Identify people who may be at risk.</a:t>
            </a:r>
          </a:p>
          <a:p>
            <a:r>
              <a:rPr lang="en-GB" sz="1200" dirty="0"/>
              <a:t>Protect the people at risk.</a:t>
            </a:r>
          </a:p>
          <a:p>
            <a:r>
              <a:rPr lang="en-GB" sz="1200" dirty="0"/>
              <a:t>Plan the work safely.</a:t>
            </a:r>
          </a:p>
          <a:p>
            <a:r>
              <a:rPr lang="en-GB" sz="1200" dirty="0"/>
              <a:t>Review existing controls.</a:t>
            </a:r>
          </a:p>
          <a:p>
            <a:r>
              <a:rPr lang="en-GB" sz="1200" dirty="0"/>
              <a:t>Make improvements.</a:t>
            </a:r>
          </a:p>
          <a:p>
            <a:r>
              <a:rPr lang="en-GB" sz="1200" dirty="0"/>
              <a:t>Comply with the law.</a:t>
            </a:r>
          </a:p>
          <a:p>
            <a:endParaRPr lang="en-GB" dirty="0"/>
          </a:p>
        </p:txBody>
      </p:sp>
      <p:sp>
        <p:nvSpPr>
          <p:cNvPr id="4" name="Slide Number Placeholder 3"/>
          <p:cNvSpPr>
            <a:spLocks noGrp="1"/>
          </p:cNvSpPr>
          <p:nvPr>
            <p:ph type="sldNum" sz="quarter" idx="10"/>
          </p:nvPr>
        </p:nvSpPr>
        <p:spPr/>
        <p:txBody>
          <a:bodyPr/>
          <a:lstStyle/>
          <a:p>
            <a:fld id="{777A68AE-01C1-4B29-8277-2EE02652BE0B}" type="slidenum">
              <a:rPr lang="en-GB" smtClean="0"/>
              <a:t>1</a:t>
            </a:fld>
            <a:endParaRPr lang="en-GB"/>
          </a:p>
        </p:txBody>
      </p:sp>
    </p:spTree>
    <p:extLst>
      <p:ext uri="{BB962C8B-B14F-4D97-AF65-F5344CB8AC3E}">
        <p14:creationId xmlns:p14="http://schemas.microsoft.com/office/powerpoint/2010/main" val="2986959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5F8DB5-41F9-4D3E-BE9E-CBD261FA91AD}" type="slidenum">
              <a:rPr lang="en-GB" smtClean="0"/>
              <a:t>22</a:t>
            </a:fld>
            <a:endParaRPr lang="en-GB"/>
          </a:p>
        </p:txBody>
      </p:sp>
    </p:spTree>
    <p:extLst>
      <p:ext uri="{BB962C8B-B14F-4D97-AF65-F5344CB8AC3E}">
        <p14:creationId xmlns:p14="http://schemas.microsoft.com/office/powerpoint/2010/main" val="1897107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 </a:t>
            </a:r>
            <a:r>
              <a:rPr lang="en-GB" sz="1200" dirty="0">
                <a:latin typeface="Arial" panose="020B0604020202020204" pitchFamily="34" charset="0"/>
                <a:cs typeface="Arial" panose="020B0604020202020204" pitchFamily="34" charset="0"/>
              </a:rPr>
              <a:t>See Crawford, M (2010) </a:t>
            </a:r>
            <a:r>
              <a:rPr lang="en-GB" sz="1200" i="1" dirty="0">
                <a:latin typeface="Arial" panose="020B0604020202020204" pitchFamily="34" charset="0"/>
                <a:cs typeface="Arial" panose="020B0604020202020204" pitchFamily="34" charset="0"/>
              </a:rPr>
              <a:t>‘Creating a Forest Garden: Working with Nature to Grow Edible Crops.’ </a:t>
            </a:r>
            <a:r>
              <a:rPr lang="en-GB" sz="1200" dirty="0">
                <a:latin typeface="Arial" panose="020B0604020202020204" pitchFamily="34" charset="0"/>
                <a:cs typeface="Arial" panose="020B0604020202020204" pitchFamily="34" charset="0"/>
              </a:rPr>
              <a:t>Green Books, Cambridge.</a:t>
            </a:r>
          </a:p>
          <a:p>
            <a:endParaRPr lang="en-GB" dirty="0"/>
          </a:p>
        </p:txBody>
      </p:sp>
      <p:sp>
        <p:nvSpPr>
          <p:cNvPr id="4" name="Slide Number Placeholder 3"/>
          <p:cNvSpPr>
            <a:spLocks noGrp="1"/>
          </p:cNvSpPr>
          <p:nvPr>
            <p:ph type="sldNum" sz="quarter" idx="10"/>
          </p:nvPr>
        </p:nvSpPr>
        <p:spPr/>
        <p:txBody>
          <a:bodyPr/>
          <a:lstStyle/>
          <a:p>
            <a:fld id="{A65F8DB5-41F9-4D3E-BE9E-CBD261FA91AD}" type="slidenum">
              <a:rPr lang="en-GB" smtClean="0"/>
              <a:t>30</a:t>
            </a:fld>
            <a:endParaRPr lang="en-GB"/>
          </a:p>
        </p:txBody>
      </p:sp>
    </p:spTree>
    <p:extLst>
      <p:ext uri="{BB962C8B-B14F-4D97-AF65-F5344CB8AC3E}">
        <p14:creationId xmlns:p14="http://schemas.microsoft.com/office/powerpoint/2010/main" val="3766267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a:buFont typeface="Arial" panose="020B0604020202020204" pitchFamily="34" charset="0"/>
              <a:buChar char="•"/>
            </a:pPr>
            <a:endParaRPr lang="en-GB" sz="1400" dirty="0"/>
          </a:p>
          <a:p>
            <a:pPr marL="800100" lvl="1"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See </a:t>
            </a:r>
            <a:r>
              <a:rPr lang="en-GB" sz="1400" u="sng" dirty="0">
                <a:solidFill>
                  <a:schemeClr val="accent1">
                    <a:lumMod val="50000"/>
                  </a:schemeClr>
                </a:solidFill>
                <a:latin typeface="Arial" panose="020B0604020202020204" pitchFamily="34" charset="0"/>
                <a:cs typeface="Arial" panose="020B0604020202020204" pitchFamily="34" charset="0"/>
              </a:rPr>
              <a:t>https://schoolgardening.rhs.org.uk/Resources/Info-Sheet/Plants-for-a-wildlife-garden</a:t>
            </a:r>
          </a:p>
          <a:p>
            <a:pPr marL="800100" lvl="1"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See Baines, C (2000) </a:t>
            </a:r>
            <a:r>
              <a:rPr lang="en-GB" sz="1400" i="1" dirty="0">
                <a:latin typeface="Arial" panose="020B0604020202020204" pitchFamily="34" charset="0"/>
                <a:cs typeface="Arial" panose="020B0604020202020204" pitchFamily="34" charset="0"/>
              </a:rPr>
              <a:t>‘How to Make a Wildlife Garden’ . </a:t>
            </a:r>
            <a:r>
              <a:rPr lang="en-GB" sz="1400" dirty="0">
                <a:latin typeface="Arial" panose="020B0604020202020204" pitchFamily="34" charset="0"/>
                <a:cs typeface="Arial" panose="020B0604020202020204" pitchFamily="34" charset="0"/>
              </a:rPr>
              <a:t>Francis Lincoln Ltd. London.</a:t>
            </a:r>
          </a:p>
          <a:p>
            <a:pPr marL="800100" lvl="1" indent="-342900">
              <a:buFont typeface="Arial" panose="020B0604020202020204" pitchFamily="34" charset="0"/>
              <a:buChar char="•"/>
            </a:pPr>
            <a:r>
              <a:rPr lang="en-GB" sz="1400" dirty="0">
                <a:latin typeface="Arial" panose="020B0604020202020204" pitchFamily="34" charset="0"/>
                <a:cs typeface="Arial" panose="020B0604020202020204" pitchFamily="34" charset="0"/>
              </a:rPr>
              <a:t>See ‘</a:t>
            </a:r>
            <a:r>
              <a:rPr lang="en-GB" sz="1400" i="1" dirty="0">
                <a:latin typeface="Arial" panose="020B0604020202020204" pitchFamily="34" charset="0"/>
                <a:cs typeface="Arial" panose="020B0604020202020204" pitchFamily="34" charset="0"/>
              </a:rPr>
              <a:t>RHS Plants for Places’ </a:t>
            </a:r>
            <a:r>
              <a:rPr lang="en-GB" sz="1400" dirty="0">
                <a:latin typeface="Arial" panose="020B0604020202020204" pitchFamily="34" charset="0"/>
                <a:cs typeface="Arial" panose="020B0604020202020204" pitchFamily="34" charset="0"/>
              </a:rPr>
              <a:t>(Wildlife Gardens) p 494. 3</a:t>
            </a:r>
            <a:r>
              <a:rPr lang="en-GB" sz="1400" baseline="30000" dirty="0">
                <a:latin typeface="Arial" panose="020B0604020202020204" pitchFamily="34" charset="0"/>
                <a:cs typeface="Arial" panose="020B0604020202020204" pitchFamily="34" charset="0"/>
              </a:rPr>
              <a:t>rd</a:t>
            </a:r>
            <a:r>
              <a:rPr lang="en-GB" sz="1400" dirty="0">
                <a:latin typeface="Arial" panose="020B0604020202020204" pitchFamily="34" charset="0"/>
                <a:cs typeface="Arial" panose="020B0604020202020204" pitchFamily="34" charset="0"/>
              </a:rPr>
              <a:t> Edition (2011).</a:t>
            </a:r>
          </a:p>
          <a:p>
            <a:endParaRPr lang="en-GB" dirty="0"/>
          </a:p>
        </p:txBody>
      </p:sp>
      <p:sp>
        <p:nvSpPr>
          <p:cNvPr id="4" name="Slide Number Placeholder 3"/>
          <p:cNvSpPr>
            <a:spLocks noGrp="1"/>
          </p:cNvSpPr>
          <p:nvPr>
            <p:ph type="sldNum" sz="quarter" idx="10"/>
          </p:nvPr>
        </p:nvSpPr>
        <p:spPr/>
        <p:txBody>
          <a:bodyPr/>
          <a:lstStyle/>
          <a:p>
            <a:fld id="{A65F8DB5-41F9-4D3E-BE9E-CBD261FA91AD}" type="slidenum">
              <a:rPr lang="en-GB" smtClean="0"/>
              <a:t>31</a:t>
            </a:fld>
            <a:endParaRPr lang="en-GB"/>
          </a:p>
        </p:txBody>
      </p:sp>
    </p:spTree>
    <p:extLst>
      <p:ext uri="{BB962C8B-B14F-4D97-AF65-F5344CB8AC3E}">
        <p14:creationId xmlns:p14="http://schemas.microsoft.com/office/powerpoint/2010/main" val="2248702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5F8DB5-41F9-4D3E-BE9E-CBD261FA91AD}" type="slidenum">
              <a:rPr lang="en-GB" smtClean="0"/>
              <a:t>38</a:t>
            </a:fld>
            <a:endParaRPr lang="en-GB"/>
          </a:p>
        </p:txBody>
      </p:sp>
    </p:spTree>
    <p:extLst>
      <p:ext uri="{BB962C8B-B14F-4D97-AF65-F5344CB8AC3E}">
        <p14:creationId xmlns:p14="http://schemas.microsoft.com/office/powerpoint/2010/main" val="1391939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36C5B84-9D51-45DB-89F8-0E874DDAC223}"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2119393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6C5B84-9D51-45DB-89F8-0E874DDAC223}"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2744261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6C5B84-9D51-45DB-89F8-0E874DDAC223}"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2287852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6C5B84-9D51-45DB-89F8-0E874DDAC223}"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1653087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6C5B84-9D51-45DB-89F8-0E874DDAC223}" type="datetimeFigureOut">
              <a:rPr lang="en-GB" smtClean="0"/>
              <a:t>13/05/2022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3047435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36C5B84-9D51-45DB-89F8-0E874DDAC223}"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2287320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36C5B84-9D51-45DB-89F8-0E874DDAC223}" type="datetimeFigureOut">
              <a:rPr lang="en-GB" smtClean="0"/>
              <a:t>13/05/2022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897106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6C5B84-9D51-45DB-89F8-0E874DDAC223}" type="datetimeFigureOut">
              <a:rPr lang="en-GB" smtClean="0"/>
              <a:t>13/05/2022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3407287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C5B84-9D51-45DB-89F8-0E874DDAC223}" type="datetimeFigureOut">
              <a:rPr lang="en-GB" smtClean="0"/>
              <a:t>13/05/2022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352238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C5B84-9D51-45DB-89F8-0E874DDAC223}"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1159813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C5B84-9D51-45DB-89F8-0E874DDAC223}" type="datetimeFigureOut">
              <a:rPr lang="en-GB" smtClean="0"/>
              <a:t>13/05/2022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B30EE45-68DA-4318-885A-D4AB622A9FA3}" type="slidenum">
              <a:rPr lang="en-GB" smtClean="0"/>
              <a:t>‹#›</a:t>
            </a:fld>
            <a:endParaRPr lang="en-GB"/>
          </a:p>
        </p:txBody>
      </p:sp>
    </p:spTree>
    <p:extLst>
      <p:ext uri="{BB962C8B-B14F-4D97-AF65-F5344CB8AC3E}">
        <p14:creationId xmlns:p14="http://schemas.microsoft.com/office/powerpoint/2010/main" val="2740566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6C5B84-9D51-45DB-89F8-0E874DDAC223}" type="datetimeFigureOut">
              <a:rPr lang="en-GB" smtClean="0"/>
              <a:t>13/05/2022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30EE45-68DA-4318-885A-D4AB622A9FA3}" type="slidenum">
              <a:rPr lang="en-GB" smtClean="0"/>
              <a:t>‹#›</a:t>
            </a:fld>
            <a:endParaRPr lang="en-GB"/>
          </a:p>
        </p:txBody>
      </p:sp>
    </p:spTree>
    <p:extLst>
      <p:ext uri="{BB962C8B-B14F-4D97-AF65-F5344CB8AC3E}">
        <p14:creationId xmlns:p14="http://schemas.microsoft.com/office/powerpoint/2010/main" val="9053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4.jpe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2.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4.jpe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4.jpe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9.jpeg"/><Relationship Id="rId7" Type="http://schemas.openxmlformats.org/officeDocument/2006/relationships/diagramColors" Target="../diagrams/colors1.xml"/><Relationship Id="rId12"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4.jpeg"/><Relationship Id="rId5" Type="http://schemas.openxmlformats.org/officeDocument/2006/relationships/diagramLayout" Target="../diagrams/layout1.xml"/><Relationship Id="rId10" Type="http://schemas.openxmlformats.org/officeDocument/2006/relationships/image" Target="../media/image3.png"/><Relationship Id="rId4" Type="http://schemas.openxmlformats.org/officeDocument/2006/relationships/diagramData" Target="../diagrams/data1.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jpe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png"/><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7.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4.jpe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4.jpe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image" Target="../media/image5.jpe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pembrokeshireoutdoorschools.co.uk/wp-content/uploads/2016/10/DSCN0297.jpg" TargetMode="External"/><Relationship Id="rId10" Type="http://schemas.openxmlformats.org/officeDocument/2006/relationships/image" Target="../media/image8.png"/><Relationship Id="rId4" Type="http://schemas.openxmlformats.org/officeDocument/2006/relationships/image" Target="../media/image6.jpe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1.png"/><Relationship Id="rId7" Type="http://schemas.openxmlformats.org/officeDocument/2006/relationships/hyperlink" Target="http://www.google.co.uk/url?sa=i&amp;rct=j&amp;q=&amp;esrc=s&amp;source=images&amp;cd=&amp;cad=rja&amp;uact=8&amp;ved=0ahUKEwi2kqX6_-fSAhVEJ8AKHcKKCm4QjRwIBw&amp;url=http://velacreations.com/howto/forest-garden-howto/&amp;psig=AFQjCNHKcjVIS0Wj6ZzXslM_oSzGQwV_VA&amp;ust=1490199463995104"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png"/><Relationship Id="rId7" Type="http://schemas.openxmlformats.org/officeDocument/2006/relationships/image" Target="../media/image33.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2.png"/><Relationship Id="rId7" Type="http://schemas.openxmlformats.org/officeDocument/2006/relationships/image" Target="../media/image45.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1.png"/><Relationship Id="rId7" Type="http://schemas.openxmlformats.org/officeDocument/2006/relationships/image" Target="../media/image4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4.jpe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4.jpe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8.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4.jpe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0.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4.jpe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4.jpe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4.jpe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4.jpe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2.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8" name="Picture 7"/>
          <p:cNvPicPr>
            <a:picLocks noChangeAspect="1"/>
          </p:cNvPicPr>
          <p:nvPr/>
        </p:nvPicPr>
        <p:blipFill>
          <a:blip r:embed="rId4"/>
          <a:stretch>
            <a:fillRect/>
          </a:stretch>
        </p:blipFill>
        <p:spPr>
          <a:xfrm>
            <a:off x="2193420" y="5069802"/>
            <a:ext cx="2085013" cy="225572"/>
          </a:xfrm>
          <a:prstGeom prst="rect">
            <a:avLst/>
          </a:prstGeom>
        </p:spPr>
      </p:pic>
      <p:pic>
        <p:nvPicPr>
          <p:cNvPr id="9" name="Picture 8"/>
          <p:cNvPicPr>
            <a:picLocks noChangeAspect="1"/>
          </p:cNvPicPr>
          <p:nvPr/>
        </p:nvPicPr>
        <p:blipFill>
          <a:blip r:embed="rId5"/>
          <a:stretch>
            <a:fillRect/>
          </a:stretch>
        </p:blipFill>
        <p:spPr>
          <a:xfrm>
            <a:off x="5390730" y="5020325"/>
            <a:ext cx="1459441" cy="550097"/>
          </a:xfrm>
          <a:prstGeom prst="rect">
            <a:avLst/>
          </a:prstGeom>
        </p:spPr>
      </p:pic>
      <p:pic>
        <p:nvPicPr>
          <p:cNvPr id="10" name="Picture 9"/>
          <p:cNvPicPr/>
          <p:nvPr/>
        </p:nvPicPr>
        <p:blipFill>
          <a:blip r:embed="rId6"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5" name="Title 4"/>
          <p:cNvSpPr>
            <a:spLocks noGrp="1"/>
          </p:cNvSpPr>
          <p:nvPr>
            <p:ph type="ctrTitle"/>
          </p:nvPr>
        </p:nvSpPr>
        <p:spPr>
          <a:xfrm>
            <a:off x="683568" y="1411195"/>
            <a:ext cx="7772400" cy="1470025"/>
          </a:xfrm>
        </p:spPr>
        <p:txBody>
          <a:bodyPr>
            <a:normAutofit fontScale="90000"/>
          </a:bodyPr>
          <a:lstStyle/>
          <a:p>
            <a:pPr marL="0" indent="0">
              <a:lnSpc>
                <a:spcPct val="120000"/>
              </a:lnSpc>
            </a:pPr>
            <a:r>
              <a:rPr lang="en-GB" sz="4800" b="1" dirty="0"/>
              <a:t>Developing School Grounds Webinar</a:t>
            </a:r>
            <a:br>
              <a:rPr lang="en-GB" sz="4800" b="1" dirty="0"/>
            </a:br>
            <a:endParaRPr lang="en-GB" dirty="0"/>
          </a:p>
        </p:txBody>
      </p:sp>
      <p:sp>
        <p:nvSpPr>
          <p:cNvPr id="6" name="Subtitle 5"/>
          <p:cNvSpPr>
            <a:spLocks noGrp="1"/>
          </p:cNvSpPr>
          <p:nvPr>
            <p:ph type="subTitle" idx="1"/>
          </p:nvPr>
        </p:nvSpPr>
        <p:spPr>
          <a:xfrm>
            <a:off x="1369368" y="2688451"/>
            <a:ext cx="6587008" cy="2331874"/>
          </a:xfrm>
        </p:spPr>
        <p:txBody>
          <a:bodyPr>
            <a:normAutofit/>
          </a:bodyPr>
          <a:lstStyle/>
          <a:p>
            <a:r>
              <a:rPr lang="en-GB" dirty="0"/>
              <a:t>Exploring how school grounds can be transformed to create outdoor learning opportunities for students. </a:t>
            </a:r>
          </a:p>
          <a:p>
            <a:endParaRPr lang="en-GB" dirty="0"/>
          </a:p>
        </p:txBody>
      </p:sp>
    </p:spTree>
    <p:extLst>
      <p:ext uri="{BB962C8B-B14F-4D97-AF65-F5344CB8AC3E}">
        <p14:creationId xmlns:p14="http://schemas.microsoft.com/office/powerpoint/2010/main" val="3771625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Auditing</a:t>
            </a:r>
          </a:p>
        </p:txBody>
      </p:sp>
      <p:sp>
        <p:nvSpPr>
          <p:cNvPr id="5" name="Content Placeholder 4"/>
          <p:cNvSpPr>
            <a:spLocks noGrp="1"/>
          </p:cNvSpPr>
          <p:nvPr>
            <p:ph idx="1"/>
          </p:nvPr>
        </p:nvSpPr>
        <p:spPr>
          <a:xfrm>
            <a:off x="490902" y="1176475"/>
            <a:ext cx="8041538" cy="4525963"/>
          </a:xfrm>
        </p:spPr>
        <p:txBody>
          <a:bodyPr>
            <a:normAutofit/>
          </a:bodyPr>
          <a:lstStyle/>
          <a:p>
            <a:pPr marL="0" indent="0">
              <a:buNone/>
            </a:pPr>
            <a:endParaRPr lang="en-GB" sz="2400" dirty="0"/>
          </a:p>
        </p:txBody>
      </p:sp>
      <p:pic>
        <p:nvPicPr>
          <p:cNvPr id="6" name="Picture 5"/>
          <p:cNvPicPr>
            <a:picLocks noChangeAspect="1"/>
          </p:cNvPicPr>
          <p:nvPr/>
        </p:nvPicPr>
        <p:blipFill rotWithShape="1">
          <a:blip r:embed="rId6"/>
          <a:srcRect l="22837" t="25900" r="22432" b="7867"/>
          <a:stretch/>
        </p:blipFill>
        <p:spPr>
          <a:xfrm>
            <a:off x="0" y="45785"/>
            <a:ext cx="10009112" cy="6813376"/>
          </a:xfrm>
          <a:prstGeom prst="rect">
            <a:avLst/>
          </a:prstGeom>
        </p:spPr>
      </p:pic>
    </p:spTree>
    <p:extLst>
      <p:ext uri="{BB962C8B-B14F-4D97-AF65-F5344CB8AC3E}">
        <p14:creationId xmlns:p14="http://schemas.microsoft.com/office/powerpoint/2010/main" val="1388447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Where do you want to be?</a:t>
            </a:r>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pic>
        <p:nvPicPr>
          <p:cNvPr id="12" name="Picture 11"/>
          <p:cNvPicPr>
            <a:picLocks noChangeAspect="1"/>
          </p:cNvPicPr>
          <p:nvPr/>
        </p:nvPicPr>
        <p:blipFill>
          <a:blip r:embed="rId6"/>
          <a:stretch>
            <a:fillRect/>
          </a:stretch>
        </p:blipFill>
        <p:spPr>
          <a:xfrm>
            <a:off x="827584" y="1411707"/>
            <a:ext cx="6817633" cy="2258097"/>
          </a:xfrm>
          <a:prstGeom prst="rect">
            <a:avLst/>
          </a:prstGeom>
        </p:spPr>
      </p:pic>
      <p:pic>
        <p:nvPicPr>
          <p:cNvPr id="13" name="Picture 12"/>
          <p:cNvPicPr>
            <a:picLocks noChangeAspect="1"/>
          </p:cNvPicPr>
          <p:nvPr/>
        </p:nvPicPr>
        <p:blipFill>
          <a:blip r:embed="rId7"/>
          <a:stretch>
            <a:fillRect/>
          </a:stretch>
        </p:blipFill>
        <p:spPr>
          <a:xfrm>
            <a:off x="878322" y="4179875"/>
            <a:ext cx="6766864" cy="2247353"/>
          </a:xfrm>
          <a:prstGeom prst="rect">
            <a:avLst/>
          </a:prstGeom>
        </p:spPr>
      </p:pic>
    </p:spTree>
    <p:extLst>
      <p:ext uri="{BB962C8B-B14F-4D97-AF65-F5344CB8AC3E}">
        <p14:creationId xmlns:p14="http://schemas.microsoft.com/office/powerpoint/2010/main" val="3130073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How can you get there?</a:t>
            </a:r>
          </a:p>
        </p:txBody>
      </p:sp>
      <p:sp>
        <p:nvSpPr>
          <p:cNvPr id="5" name="Content Placeholder 4"/>
          <p:cNvSpPr>
            <a:spLocks noGrp="1"/>
          </p:cNvSpPr>
          <p:nvPr>
            <p:ph idx="1"/>
          </p:nvPr>
        </p:nvSpPr>
        <p:spPr>
          <a:xfrm>
            <a:off x="490902" y="1176475"/>
            <a:ext cx="8041538" cy="4525963"/>
          </a:xfrm>
        </p:spPr>
        <p:txBody>
          <a:bodyPr>
            <a:normAutofit/>
          </a:bodyPr>
          <a:lstStyle/>
          <a:p>
            <a:pPr marL="0" indent="0">
              <a:buNone/>
            </a:pPr>
            <a:r>
              <a:rPr lang="en-GB" sz="2000" dirty="0"/>
              <a:t>Design and creation</a:t>
            </a:r>
          </a:p>
          <a:p>
            <a:pPr marL="0" indent="0">
              <a:buNone/>
            </a:pPr>
            <a:endParaRPr lang="en-GB" sz="2000" dirty="0"/>
          </a:p>
          <a:p>
            <a:r>
              <a:rPr lang="en-GB" sz="2000" dirty="0"/>
              <a:t>Actively involve pupils in designing and creating playground improvements.</a:t>
            </a:r>
          </a:p>
          <a:p>
            <a:r>
              <a:rPr lang="en-GB" sz="2000" dirty="0"/>
              <a:t>Involve parents and other community members in the process and reach out to them for support.</a:t>
            </a:r>
          </a:p>
          <a:p>
            <a:r>
              <a:rPr lang="en-GB" sz="2000" dirty="0"/>
              <a:t>Staff members, both teaching and non-teaching, actively involved.</a:t>
            </a:r>
          </a:p>
          <a:p>
            <a:endParaRPr lang="en-GB" sz="2000" dirty="0"/>
          </a:p>
          <a:p>
            <a:pPr marL="0" indent="0">
              <a:buNone/>
            </a:pPr>
            <a:r>
              <a:rPr lang="en-GB" sz="2000" b="1" dirty="0"/>
              <a:t>What were the most recent playground improvements that pupils have been involved in?</a:t>
            </a:r>
          </a:p>
          <a:p>
            <a:endParaRPr lang="en-GB" sz="2400" dirty="0"/>
          </a:p>
          <a:p>
            <a:endParaRPr lang="en-GB" sz="2400" dirty="0"/>
          </a:p>
        </p:txBody>
      </p:sp>
    </p:spTree>
    <p:extLst>
      <p:ext uri="{BB962C8B-B14F-4D97-AF65-F5344CB8AC3E}">
        <p14:creationId xmlns:p14="http://schemas.microsoft.com/office/powerpoint/2010/main" val="4154333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Students are key!</a:t>
            </a:r>
          </a:p>
        </p:txBody>
      </p:sp>
      <p:sp>
        <p:nvSpPr>
          <p:cNvPr id="5" name="Content Placeholder 4"/>
          <p:cNvSpPr>
            <a:spLocks noGrp="1"/>
          </p:cNvSpPr>
          <p:nvPr>
            <p:ph idx="1"/>
          </p:nvPr>
        </p:nvSpPr>
        <p:spPr>
          <a:xfrm>
            <a:off x="683568" y="1772816"/>
            <a:ext cx="7869560" cy="3117259"/>
          </a:xfrm>
        </p:spPr>
        <p:txBody>
          <a:bodyPr>
            <a:normAutofit fontScale="92500"/>
          </a:bodyPr>
          <a:lstStyle/>
          <a:p>
            <a:pPr marL="0" indent="0" algn="ctr">
              <a:buNone/>
            </a:pPr>
            <a:r>
              <a:rPr lang="en-GB" sz="3600" dirty="0">
                <a:solidFill>
                  <a:srgbClr val="0070C0"/>
                </a:solidFill>
              </a:rPr>
              <a:t>An amazing space can be created but doesn’t mean students will interact with that space!</a:t>
            </a:r>
          </a:p>
          <a:p>
            <a:pPr marL="0" indent="0" algn="ctr">
              <a:buNone/>
            </a:pPr>
            <a:endParaRPr lang="en-GB" sz="3600" dirty="0">
              <a:solidFill>
                <a:srgbClr val="0070C0"/>
              </a:solidFill>
            </a:endParaRPr>
          </a:p>
          <a:p>
            <a:pPr marL="0" indent="0" algn="ctr">
              <a:buNone/>
            </a:pPr>
            <a:r>
              <a:rPr lang="en-GB" sz="3600" dirty="0">
                <a:solidFill>
                  <a:srgbClr val="0070C0"/>
                </a:solidFill>
              </a:rPr>
              <a:t>Develop a space together that you all want to learn and play in.</a:t>
            </a:r>
          </a:p>
          <a:p>
            <a:pPr marL="0" indent="0">
              <a:buNone/>
            </a:pPr>
            <a:endParaRPr lang="en-GB" sz="2000" dirty="0">
              <a:solidFill>
                <a:srgbClr val="FF0066"/>
              </a:solidFill>
            </a:endParaRPr>
          </a:p>
          <a:p>
            <a:pPr marL="0" indent="0">
              <a:buNone/>
            </a:pPr>
            <a:endParaRPr lang="en-GB" sz="2000" dirty="0">
              <a:solidFill>
                <a:srgbClr val="FF0066"/>
              </a:solidFill>
            </a:endParaRPr>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spTree>
    <p:extLst>
      <p:ext uri="{BB962C8B-B14F-4D97-AF65-F5344CB8AC3E}">
        <p14:creationId xmlns:p14="http://schemas.microsoft.com/office/powerpoint/2010/main" val="61141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Auditing Activities for Students</a:t>
            </a:r>
          </a:p>
        </p:txBody>
      </p:sp>
      <p:sp>
        <p:nvSpPr>
          <p:cNvPr id="5" name="Content Placeholder 4"/>
          <p:cNvSpPr>
            <a:spLocks noGrp="1"/>
          </p:cNvSpPr>
          <p:nvPr>
            <p:ph idx="1"/>
          </p:nvPr>
        </p:nvSpPr>
        <p:spPr>
          <a:xfrm>
            <a:off x="457200" y="1176475"/>
            <a:ext cx="8263302" cy="4384466"/>
          </a:xfrm>
        </p:spPr>
        <p:txBody>
          <a:bodyPr>
            <a:normAutofit fontScale="85000" lnSpcReduction="20000"/>
          </a:bodyPr>
          <a:lstStyle/>
          <a:p>
            <a:pPr marL="0" indent="0">
              <a:buNone/>
            </a:pPr>
            <a:r>
              <a:rPr lang="en-GB" sz="2000" dirty="0"/>
              <a:t>Activities that involve every child in a primary or secondary school, with an aim to create on-going dialogue about the school grounds.</a:t>
            </a:r>
          </a:p>
          <a:p>
            <a:pPr marL="0" indent="0">
              <a:buNone/>
            </a:pPr>
            <a:endParaRPr lang="en-GB" sz="2000" dirty="0">
              <a:solidFill>
                <a:schemeClr val="tx2">
                  <a:lumMod val="60000"/>
                  <a:lumOff val="40000"/>
                </a:schemeClr>
              </a:solidFill>
            </a:endParaRPr>
          </a:p>
          <a:p>
            <a:pPr marL="0" indent="0">
              <a:buNone/>
            </a:pPr>
            <a:r>
              <a:rPr lang="en-GB" sz="2000" dirty="0">
                <a:solidFill>
                  <a:schemeClr val="accent6">
                    <a:lumMod val="75000"/>
                  </a:schemeClr>
                </a:solidFill>
              </a:rPr>
              <a:t>Problems and Solutions! </a:t>
            </a:r>
            <a:r>
              <a:rPr lang="en-GB" sz="2000" dirty="0"/>
              <a:t>This tends to work more effectively than asking children and adults what they want in the school grounds. This puts the focus what needs sorted and improved. It’s also very powerful in that the children are really part of the solution and can be actively involved in making the changes.</a:t>
            </a:r>
          </a:p>
          <a:p>
            <a:pPr marL="0" indent="0">
              <a:buNone/>
            </a:pPr>
            <a:r>
              <a:rPr lang="en-GB" sz="2000" dirty="0">
                <a:solidFill>
                  <a:srgbClr val="7030A0"/>
                </a:solidFill>
              </a:rPr>
              <a:t>Have a slideshow! </a:t>
            </a:r>
            <a:r>
              <a:rPr lang="en-GB" sz="2000" dirty="0"/>
              <a:t>Show students images of a well developed outside space can look like.</a:t>
            </a:r>
          </a:p>
          <a:p>
            <a:pPr marL="0" indent="0">
              <a:buNone/>
            </a:pPr>
            <a:r>
              <a:rPr lang="en-GB" sz="2000" dirty="0">
                <a:solidFill>
                  <a:srgbClr val="0070C0"/>
                </a:solidFill>
              </a:rPr>
              <a:t>Student Surveyors! </a:t>
            </a:r>
            <a:r>
              <a:rPr lang="en-GB" sz="2000" dirty="0"/>
              <a:t>All children contribute to mapping their thoughts and feelings about their school grounds.</a:t>
            </a:r>
          </a:p>
          <a:p>
            <a:pPr marL="0" indent="0">
              <a:buNone/>
            </a:pPr>
            <a:r>
              <a:rPr lang="en-GB" sz="2000" dirty="0">
                <a:solidFill>
                  <a:schemeClr val="accent6">
                    <a:lumMod val="75000"/>
                  </a:schemeClr>
                </a:solidFill>
              </a:rPr>
              <a:t>Take lots of photos</a:t>
            </a:r>
            <a:r>
              <a:rPr lang="en-GB" sz="2000" dirty="0"/>
              <a:t>! Ask student to take lots of images from every angle so that you can get plenty of good before and after comparative photos. </a:t>
            </a:r>
          </a:p>
          <a:p>
            <a:pPr marL="0" indent="0">
              <a:buNone/>
            </a:pPr>
            <a:r>
              <a:rPr lang="en-GB" sz="2000" dirty="0">
                <a:solidFill>
                  <a:schemeClr val="accent3">
                    <a:lumMod val="75000"/>
                  </a:schemeClr>
                </a:solidFill>
              </a:rPr>
              <a:t>Plus, minus, interesting! </a:t>
            </a:r>
            <a:r>
              <a:rPr lang="en-GB" sz="2000" dirty="0"/>
              <a:t>This is a good task to display and record children and others people’s thoughts. </a:t>
            </a:r>
          </a:p>
          <a:p>
            <a:pPr marL="0" indent="0">
              <a:buNone/>
            </a:pPr>
            <a:r>
              <a:rPr lang="en-GB" sz="2000" dirty="0">
                <a:solidFill>
                  <a:srgbClr val="00B0F0"/>
                </a:solidFill>
              </a:rPr>
              <a:t>Rate the Grounds! </a:t>
            </a:r>
            <a:r>
              <a:rPr lang="en-GB" sz="2000" dirty="0"/>
              <a:t>This activity is works well for Information Handling. Every child rates different areas 1-10  then work out the mean, median and mode of the results and compare students results to teachers/adults.</a:t>
            </a:r>
          </a:p>
          <a:p>
            <a:pPr marL="0" indent="0">
              <a:buNone/>
            </a:pPr>
            <a:endParaRPr lang="en-GB" sz="2000" dirty="0"/>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spTree>
    <p:extLst>
      <p:ext uri="{BB962C8B-B14F-4D97-AF65-F5344CB8AC3E}">
        <p14:creationId xmlns:p14="http://schemas.microsoft.com/office/powerpoint/2010/main" val="1258077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Auditing for Students</a:t>
            </a:r>
          </a:p>
        </p:txBody>
      </p:sp>
      <p:sp>
        <p:nvSpPr>
          <p:cNvPr id="5" name="Content Placeholder 4"/>
          <p:cNvSpPr>
            <a:spLocks noGrp="1"/>
          </p:cNvSpPr>
          <p:nvPr>
            <p:ph idx="1"/>
          </p:nvPr>
        </p:nvSpPr>
        <p:spPr>
          <a:xfrm>
            <a:off x="323528" y="1197390"/>
            <a:ext cx="8229600" cy="3692685"/>
          </a:xfrm>
        </p:spPr>
        <p:txBody>
          <a:bodyPr>
            <a:normAutofit fontScale="92500" lnSpcReduction="10000"/>
          </a:bodyPr>
          <a:lstStyle/>
          <a:p>
            <a:pPr marL="0" indent="0">
              <a:buNone/>
            </a:pPr>
            <a:r>
              <a:rPr lang="en-GB" sz="2000" dirty="0"/>
              <a:t>Every person must mark on the map: </a:t>
            </a:r>
          </a:p>
          <a:p>
            <a:pPr marL="0" indent="0">
              <a:buNone/>
            </a:pPr>
            <a:endParaRPr lang="en-GB" sz="2000" dirty="0"/>
          </a:p>
          <a:p>
            <a:pPr marL="0" indent="0">
              <a:buNone/>
            </a:pPr>
            <a:r>
              <a:rPr lang="en-GB" sz="2000" dirty="0">
                <a:solidFill>
                  <a:srgbClr val="002060"/>
                </a:solidFill>
              </a:rPr>
              <a:t>Where you play most often NAVY </a:t>
            </a:r>
            <a:r>
              <a:rPr lang="en-GB" sz="2000" dirty="0" err="1">
                <a:solidFill>
                  <a:srgbClr val="002060"/>
                </a:solidFill>
              </a:rPr>
              <a:t>BlUE</a:t>
            </a:r>
            <a:r>
              <a:rPr lang="en-GB" sz="2000" dirty="0">
                <a:solidFill>
                  <a:srgbClr val="002060"/>
                </a:solidFill>
              </a:rPr>
              <a:t> </a:t>
            </a:r>
          </a:p>
          <a:p>
            <a:pPr marL="0" indent="0">
              <a:buNone/>
            </a:pPr>
            <a:r>
              <a:rPr lang="en-GB" sz="2000" dirty="0"/>
              <a:t>Where you go to be alone BLACK </a:t>
            </a:r>
          </a:p>
          <a:p>
            <a:pPr marL="0" indent="0">
              <a:buNone/>
            </a:pPr>
            <a:r>
              <a:rPr lang="en-GB" sz="2000" dirty="0">
                <a:solidFill>
                  <a:srgbClr val="00B0F0"/>
                </a:solidFill>
              </a:rPr>
              <a:t>The place with the best view LIGHT BLUE </a:t>
            </a:r>
          </a:p>
          <a:p>
            <a:pPr marL="0" indent="0">
              <a:buNone/>
            </a:pPr>
            <a:r>
              <a:rPr lang="en-GB" sz="2000" dirty="0">
                <a:solidFill>
                  <a:srgbClr val="00B050"/>
                </a:solidFill>
              </a:rPr>
              <a:t>The place to find lots of wildlife and nature GREEN </a:t>
            </a:r>
          </a:p>
          <a:p>
            <a:pPr marL="0" indent="0">
              <a:buNone/>
            </a:pPr>
            <a:r>
              <a:rPr lang="en-GB" sz="2000" dirty="0">
                <a:solidFill>
                  <a:srgbClr val="7030A0"/>
                </a:solidFill>
              </a:rPr>
              <a:t>Best place for being physically active PURPLE </a:t>
            </a:r>
          </a:p>
          <a:p>
            <a:pPr marL="0" indent="0">
              <a:buNone/>
            </a:pPr>
            <a:r>
              <a:rPr lang="en-GB" sz="2000" dirty="0">
                <a:solidFill>
                  <a:srgbClr val="CC6600"/>
                </a:solidFill>
              </a:rPr>
              <a:t>The quietest space BROWN </a:t>
            </a:r>
          </a:p>
          <a:p>
            <a:pPr marL="0" indent="0">
              <a:buNone/>
            </a:pPr>
            <a:r>
              <a:rPr lang="en-GB" sz="2000" dirty="0">
                <a:solidFill>
                  <a:srgbClr val="FFC000"/>
                </a:solidFill>
              </a:rPr>
              <a:t>A good place to relax ORANGE </a:t>
            </a:r>
          </a:p>
          <a:p>
            <a:pPr marL="0" indent="0">
              <a:buNone/>
            </a:pPr>
            <a:r>
              <a:rPr lang="en-GB" sz="2000" dirty="0">
                <a:solidFill>
                  <a:srgbClr val="FF0000"/>
                </a:solidFill>
              </a:rPr>
              <a:t>A dangerous place RED </a:t>
            </a:r>
          </a:p>
          <a:p>
            <a:pPr marL="0" indent="0">
              <a:buNone/>
            </a:pPr>
            <a:r>
              <a:rPr lang="en-GB" sz="2000" dirty="0">
                <a:solidFill>
                  <a:srgbClr val="FF0066"/>
                </a:solidFill>
              </a:rPr>
              <a:t>A safe place PINK</a:t>
            </a:r>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pic>
        <p:nvPicPr>
          <p:cNvPr id="21506" name="Picture 2" descr="Setting up and running a school gard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6677" y="1865272"/>
            <a:ext cx="3554792" cy="2306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115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normAutofit/>
          </a:bodyPr>
          <a:lstStyle/>
          <a:p>
            <a:r>
              <a:rPr lang="en-GB" dirty="0"/>
              <a:t>Making the Changes</a:t>
            </a:r>
          </a:p>
        </p:txBody>
      </p:sp>
      <p:sp>
        <p:nvSpPr>
          <p:cNvPr id="5" name="Content Placeholder 4"/>
          <p:cNvSpPr>
            <a:spLocks noGrp="1"/>
          </p:cNvSpPr>
          <p:nvPr>
            <p:ph idx="1"/>
          </p:nvPr>
        </p:nvSpPr>
        <p:spPr>
          <a:xfrm>
            <a:off x="490902" y="1176475"/>
            <a:ext cx="8229600" cy="4525963"/>
          </a:xfrm>
        </p:spPr>
        <p:txBody>
          <a:bodyPr>
            <a:normAutofit/>
          </a:bodyPr>
          <a:lstStyle/>
          <a:p>
            <a:pPr marL="0" indent="0">
              <a:buNone/>
            </a:pPr>
            <a:endParaRPr lang="en-GB" sz="2400" dirty="0"/>
          </a:p>
          <a:p>
            <a:pPr marL="0" indent="0">
              <a:buNone/>
            </a:pPr>
            <a:r>
              <a:rPr lang="en-GB" sz="2400" dirty="0"/>
              <a:t>Pupils can actively be involved in many of the aspects of developing  the grounds:</a:t>
            </a:r>
          </a:p>
          <a:p>
            <a:pPr marL="0" indent="0">
              <a:buNone/>
            </a:pPr>
            <a:endParaRPr lang="en-GB" sz="2400" dirty="0"/>
          </a:p>
          <a:p>
            <a:r>
              <a:rPr lang="en-GB" sz="2400" dirty="0"/>
              <a:t>General maintenance</a:t>
            </a:r>
          </a:p>
          <a:p>
            <a:r>
              <a:rPr lang="en-GB" sz="2400" dirty="0"/>
              <a:t>Growing and tending</a:t>
            </a:r>
          </a:p>
          <a:p>
            <a:r>
              <a:rPr lang="en-GB" sz="2400" dirty="0"/>
              <a:t>Building new features</a:t>
            </a:r>
          </a:p>
        </p:txBody>
      </p:sp>
      <p:pic>
        <p:nvPicPr>
          <p:cNvPr id="13314" name="Picture 2" descr="Grow It Yourself a fantastic way to get kids eating and learning about food  - The Irish New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32991" y="2838596"/>
            <a:ext cx="3065733" cy="193989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7"/>
          <a:stretch>
            <a:fillRect/>
          </a:stretch>
        </p:blipFill>
        <p:spPr>
          <a:xfrm>
            <a:off x="6465276" y="2129436"/>
            <a:ext cx="2466975" cy="1847850"/>
          </a:xfrm>
          <a:prstGeom prst="rect">
            <a:avLst/>
          </a:prstGeom>
        </p:spPr>
      </p:pic>
    </p:spTree>
    <p:extLst>
      <p:ext uri="{BB962C8B-B14F-4D97-AF65-F5344CB8AC3E}">
        <p14:creationId xmlns:p14="http://schemas.microsoft.com/office/powerpoint/2010/main" val="29075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normAutofit/>
          </a:bodyPr>
          <a:lstStyle/>
          <a:p>
            <a:r>
              <a:rPr lang="en-GB" dirty="0"/>
              <a:t>Management</a:t>
            </a:r>
          </a:p>
        </p:txBody>
      </p:sp>
      <p:sp>
        <p:nvSpPr>
          <p:cNvPr id="5" name="Content Placeholder 4"/>
          <p:cNvSpPr>
            <a:spLocks noGrp="1"/>
          </p:cNvSpPr>
          <p:nvPr>
            <p:ph idx="1"/>
          </p:nvPr>
        </p:nvSpPr>
        <p:spPr>
          <a:xfrm>
            <a:off x="490902" y="1176475"/>
            <a:ext cx="8229600" cy="4525963"/>
          </a:xfrm>
        </p:spPr>
        <p:txBody>
          <a:bodyPr>
            <a:normAutofit/>
          </a:bodyPr>
          <a:lstStyle/>
          <a:p>
            <a:pPr marL="0" indent="0">
              <a:buNone/>
            </a:pPr>
            <a:r>
              <a:rPr lang="en-GB" sz="2400" dirty="0"/>
              <a:t>A Management Plan is key to sustain your school grounds.</a:t>
            </a:r>
          </a:p>
          <a:p>
            <a:pPr marL="0" indent="0">
              <a:buNone/>
            </a:pPr>
            <a:endParaRPr lang="en-GB" sz="2400" dirty="0"/>
          </a:p>
          <a:p>
            <a:pPr marL="0" indent="0">
              <a:buNone/>
            </a:pPr>
            <a:r>
              <a:rPr lang="en-GB" sz="2400" dirty="0"/>
              <a:t>Some things that need to be considered:</a:t>
            </a:r>
          </a:p>
          <a:p>
            <a:pPr marL="0" indent="0">
              <a:buNone/>
            </a:pPr>
            <a:endParaRPr lang="en-GB" sz="2400" dirty="0"/>
          </a:p>
          <a:p>
            <a:r>
              <a:rPr lang="en-GB" sz="2400" dirty="0"/>
              <a:t>Who is responsible?</a:t>
            </a:r>
          </a:p>
          <a:p>
            <a:r>
              <a:rPr lang="en-GB" sz="2400" dirty="0"/>
              <a:t>What role does the caretaker play?</a:t>
            </a:r>
          </a:p>
          <a:p>
            <a:r>
              <a:rPr lang="en-GB" sz="2400" dirty="0"/>
              <a:t>Do you use PCC maintenance team </a:t>
            </a:r>
          </a:p>
          <a:p>
            <a:pPr marL="0" indent="0">
              <a:buNone/>
            </a:pPr>
            <a:r>
              <a:rPr lang="en-GB" sz="2400" dirty="0"/>
              <a:t>    or an independent contractor?</a:t>
            </a:r>
          </a:p>
          <a:p>
            <a:pPr marL="0" indent="0">
              <a:buNone/>
            </a:pPr>
            <a:endParaRPr lang="en-GB" sz="2400" dirty="0"/>
          </a:p>
        </p:txBody>
      </p:sp>
      <p:sp>
        <p:nvSpPr>
          <p:cNvPr id="7" name="AutoShape 2" descr="Grounds Maintenance – An opportunity to Learn - Great Ground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6"/>
          <a:stretch>
            <a:fillRect/>
          </a:stretch>
        </p:blipFill>
        <p:spPr>
          <a:xfrm>
            <a:off x="5724128" y="2873019"/>
            <a:ext cx="2619375" cy="1743075"/>
          </a:xfrm>
          <a:prstGeom prst="rect">
            <a:avLst/>
          </a:prstGeom>
        </p:spPr>
      </p:pic>
    </p:spTree>
    <p:extLst>
      <p:ext uri="{BB962C8B-B14F-4D97-AF65-F5344CB8AC3E}">
        <p14:creationId xmlns:p14="http://schemas.microsoft.com/office/powerpoint/2010/main" val="986345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normAutofit fontScale="90000"/>
          </a:bodyPr>
          <a:lstStyle/>
          <a:p>
            <a:r>
              <a:rPr lang="en-GB" dirty="0"/>
              <a:t>School Grounds Supporting Learning</a:t>
            </a:r>
          </a:p>
        </p:txBody>
      </p:sp>
      <p:sp>
        <p:nvSpPr>
          <p:cNvPr id="5" name="Content Placeholder 4"/>
          <p:cNvSpPr>
            <a:spLocks noGrp="1"/>
          </p:cNvSpPr>
          <p:nvPr>
            <p:ph idx="1"/>
          </p:nvPr>
        </p:nvSpPr>
        <p:spPr>
          <a:xfrm>
            <a:off x="323528" y="1111087"/>
            <a:ext cx="7825514" cy="4394611"/>
          </a:xfrm>
        </p:spPr>
        <p:txBody>
          <a:bodyPr>
            <a:normAutofit fontScale="70000" lnSpcReduction="20000"/>
          </a:bodyPr>
          <a:lstStyle/>
          <a:p>
            <a:pPr marL="0" indent="0">
              <a:buNone/>
            </a:pPr>
            <a:r>
              <a:rPr lang="en-GB" sz="2600" dirty="0"/>
              <a:t>School grounds features can support different areas of the New Curriculum for Wales:</a:t>
            </a:r>
          </a:p>
          <a:p>
            <a:pPr marL="0" indent="0">
              <a:buNone/>
            </a:pPr>
            <a:endParaRPr lang="en-GB" sz="2600" dirty="0"/>
          </a:p>
          <a:p>
            <a:r>
              <a:rPr lang="en-GB" sz="2600" dirty="0">
                <a:solidFill>
                  <a:srgbClr val="002060"/>
                </a:solidFill>
              </a:rPr>
              <a:t>Science and Technolog</a:t>
            </a:r>
            <a:r>
              <a:rPr lang="en-GB" sz="2600" dirty="0"/>
              <a:t>y-  water feature, wild areas, bird feeders and boxes, livestock or poultry pens, </a:t>
            </a:r>
            <a:r>
              <a:rPr lang="en-GB" sz="2600" dirty="0" err="1"/>
              <a:t>polytunnel</a:t>
            </a:r>
            <a:r>
              <a:rPr lang="en-GB" sz="2600" dirty="0"/>
              <a:t> or greenhouse, food growing area, boulders illustrating different rock types. </a:t>
            </a:r>
          </a:p>
          <a:p>
            <a:r>
              <a:rPr lang="en-GB" sz="2600" dirty="0">
                <a:solidFill>
                  <a:srgbClr val="0070C0"/>
                </a:solidFill>
              </a:rPr>
              <a:t>Mathematics and Numeracy</a:t>
            </a:r>
            <a:r>
              <a:rPr lang="en-GB" sz="2600" dirty="0"/>
              <a:t> - number squares or grids, giant board games, maths trails, themed murals.</a:t>
            </a:r>
          </a:p>
          <a:p>
            <a:r>
              <a:rPr lang="en-GB" sz="2600" dirty="0">
                <a:solidFill>
                  <a:srgbClr val="00B050"/>
                </a:solidFill>
              </a:rPr>
              <a:t>Languages, Literacy and Communication</a:t>
            </a:r>
            <a:r>
              <a:rPr lang="en-GB" sz="2600" dirty="0"/>
              <a:t> - reading area, themed murals, story telling chair, story trail.</a:t>
            </a:r>
          </a:p>
          <a:p>
            <a:r>
              <a:rPr lang="en-GB" sz="2600" dirty="0">
                <a:solidFill>
                  <a:schemeClr val="accent6"/>
                </a:solidFill>
              </a:rPr>
              <a:t>Expressive Arts </a:t>
            </a:r>
            <a:r>
              <a:rPr lang="en-GB" sz="2600" dirty="0"/>
              <a:t>– stage, amphitheatre, outdoor music, outdoor art etc.</a:t>
            </a:r>
          </a:p>
          <a:p>
            <a:r>
              <a:rPr lang="en-GB" sz="2600" dirty="0">
                <a:solidFill>
                  <a:srgbClr val="7030A0"/>
                </a:solidFill>
              </a:rPr>
              <a:t>Health and Wellbeing</a:t>
            </a:r>
            <a:r>
              <a:rPr lang="en-GB" sz="2600" dirty="0"/>
              <a:t> - sensory garden, reflection area, themed murals, labyrinth.</a:t>
            </a:r>
          </a:p>
          <a:p>
            <a:r>
              <a:rPr lang="en-GB" sz="2600" dirty="0">
                <a:solidFill>
                  <a:srgbClr val="FF0066"/>
                </a:solidFill>
              </a:rPr>
              <a:t>Humanitie</a:t>
            </a:r>
            <a:r>
              <a:rPr lang="en-GB" sz="2600" dirty="0"/>
              <a:t>s - features that reflect local heritage, themed murals, weather station, food garden, wind turbine, solar panels, use of different materials, surfaces and finishes, bird box, habitat web cam, weather station.</a:t>
            </a:r>
          </a:p>
          <a:p>
            <a:endParaRPr lang="en-GB" dirty="0"/>
          </a:p>
        </p:txBody>
      </p:sp>
    </p:spTree>
    <p:extLst>
      <p:ext uri="{BB962C8B-B14F-4D97-AF65-F5344CB8AC3E}">
        <p14:creationId xmlns:p14="http://schemas.microsoft.com/office/powerpoint/2010/main" val="3726441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81" y="3399710"/>
            <a:ext cx="2107760" cy="118561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Content Placeholder 3"/>
          <p:cNvGraphicFramePr>
            <a:graphicFrameLocks noGrp="1"/>
          </p:cNvGraphicFramePr>
          <p:nvPr>
            <p:ph idx="1"/>
            <p:extLst>
              <p:ext uri="{D42A27DB-BD31-4B8C-83A1-F6EECF244321}">
                <p14:modId xmlns:p14="http://schemas.microsoft.com/office/powerpoint/2010/main" val="3106022225"/>
              </p:ext>
            </p:extLst>
          </p:nvPr>
        </p:nvGraphicFramePr>
        <p:xfrm>
          <a:off x="457200" y="884177"/>
          <a:ext cx="8229600" cy="43894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6623720" y="1332977"/>
            <a:ext cx="2520280" cy="1477328"/>
          </a:xfrm>
          <a:prstGeom prst="rect">
            <a:avLst/>
          </a:prstGeom>
          <a:noFill/>
        </p:spPr>
        <p:txBody>
          <a:bodyPr wrap="square" rtlCol="0">
            <a:spAutoFit/>
          </a:bodyPr>
          <a:lstStyle/>
          <a:p>
            <a:endParaRPr lang="en-GB"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Safe to wildlife and humans.</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Cost effective.</a:t>
            </a:r>
          </a:p>
          <a:p>
            <a:pPr marL="285750" indent="-285750">
              <a:buFont typeface="Wingdings" panose="05000000000000000000" pitchFamily="2" charset="2"/>
              <a:buChar char="Ø"/>
            </a:pPr>
            <a:endParaRPr lang="en-GB" dirty="0">
              <a:latin typeface="Arial" panose="020B0604020202020204" pitchFamily="34" charset="0"/>
              <a:cs typeface="Arial" panose="020B0604020202020204" pitchFamily="34" charset="0"/>
            </a:endParaRPr>
          </a:p>
        </p:txBody>
      </p:sp>
      <p:sp>
        <p:nvSpPr>
          <p:cNvPr id="8" name="TextBox 7"/>
          <p:cNvSpPr txBox="1"/>
          <p:nvPr/>
        </p:nvSpPr>
        <p:spPr>
          <a:xfrm>
            <a:off x="7236297" y="3026418"/>
            <a:ext cx="1907703" cy="1200329"/>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Promotion of biodiversity.</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Multi-sensory.</a:t>
            </a:r>
          </a:p>
          <a:p>
            <a:endParaRPr lang="en-GB" dirty="0">
              <a:latin typeface="Arial" panose="020B0604020202020204" pitchFamily="34" charset="0"/>
              <a:cs typeface="Arial" panose="020B0604020202020204" pitchFamily="34" charset="0"/>
            </a:endParaRPr>
          </a:p>
        </p:txBody>
      </p:sp>
      <p:sp>
        <p:nvSpPr>
          <p:cNvPr id="9" name="TextBox 8"/>
          <p:cNvSpPr txBox="1"/>
          <p:nvPr/>
        </p:nvSpPr>
        <p:spPr>
          <a:xfrm>
            <a:off x="431032" y="2413097"/>
            <a:ext cx="1872208" cy="923330"/>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Perennial</a:t>
            </a:r>
          </a:p>
          <a:p>
            <a:pPr marL="285750" indent="-285750">
              <a:buFont typeface="Wingdings" panose="05000000000000000000" pitchFamily="2" charset="2"/>
              <a:buChar char="Ø"/>
            </a:pPr>
            <a:r>
              <a:rPr lang="en-GB" dirty="0">
                <a:latin typeface="Arial" panose="020B0604020202020204" pitchFamily="34" charset="0"/>
                <a:cs typeface="Arial" panose="020B0604020202020204" pitchFamily="34" charset="0"/>
              </a:rPr>
              <a:t>Low maintenance.</a:t>
            </a:r>
          </a:p>
        </p:txBody>
      </p:sp>
      <p:cxnSp>
        <p:nvCxnSpPr>
          <p:cNvPr id="12" name="Straight Arrow Connector 11"/>
          <p:cNvCxnSpPr/>
          <p:nvPr/>
        </p:nvCxnSpPr>
        <p:spPr>
          <a:xfrm>
            <a:off x="2259670" y="2907326"/>
            <a:ext cx="1152128" cy="4892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6489976" y="3466415"/>
            <a:ext cx="735838"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7" idx="1"/>
          </p:cNvCxnSpPr>
          <p:nvPr/>
        </p:nvCxnSpPr>
        <p:spPr>
          <a:xfrm flipH="1">
            <a:off x="5801727" y="2071641"/>
            <a:ext cx="821993" cy="1254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55500" y="4114084"/>
            <a:ext cx="1849656" cy="12331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9"/>
          <p:cNvPicPr>
            <a:picLocks noChangeAspect="1"/>
          </p:cNvPicPr>
          <p:nvPr/>
        </p:nvPicPr>
        <p:blipFill>
          <a:blip r:embed="rId10"/>
          <a:stretch>
            <a:fillRect/>
          </a:stretch>
        </p:blipFill>
        <p:spPr>
          <a:xfrm>
            <a:off x="5398454" y="5250850"/>
            <a:ext cx="1459441" cy="550097"/>
          </a:xfrm>
          <a:prstGeom prst="rect">
            <a:avLst/>
          </a:prstGeom>
        </p:spPr>
      </p:pic>
      <p:pic>
        <p:nvPicPr>
          <p:cNvPr id="21" name="Picture 20"/>
          <p:cNvPicPr/>
          <p:nvPr/>
        </p:nvPicPr>
        <p:blipFill>
          <a:blip r:embed="rId11"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23" name="Picture 22"/>
          <p:cNvPicPr>
            <a:picLocks noChangeAspect="1"/>
          </p:cNvPicPr>
          <p:nvPr/>
        </p:nvPicPr>
        <p:blipFill>
          <a:blip r:embed="rId12"/>
          <a:stretch>
            <a:fillRect/>
          </a:stretch>
        </p:blipFill>
        <p:spPr>
          <a:xfrm>
            <a:off x="2242529" y="5270868"/>
            <a:ext cx="2085013" cy="225572"/>
          </a:xfrm>
          <a:prstGeom prst="rect">
            <a:avLst/>
          </a:prstGeom>
        </p:spPr>
      </p:pic>
      <p:sp>
        <p:nvSpPr>
          <p:cNvPr id="17" name="Title 3"/>
          <p:cNvSpPr>
            <a:spLocks noGrp="1"/>
          </p:cNvSpPr>
          <p:nvPr>
            <p:ph type="title"/>
          </p:nvPr>
        </p:nvSpPr>
        <p:spPr>
          <a:xfrm>
            <a:off x="457200" y="117994"/>
            <a:ext cx="8229600" cy="1143000"/>
          </a:xfrm>
        </p:spPr>
        <p:txBody>
          <a:bodyPr>
            <a:normAutofit/>
          </a:bodyPr>
          <a:lstStyle/>
          <a:p>
            <a:r>
              <a:rPr lang="en-GB" dirty="0"/>
              <a:t>Areas of Development</a:t>
            </a:r>
          </a:p>
        </p:txBody>
      </p:sp>
    </p:spTree>
    <p:extLst>
      <p:ext uri="{BB962C8B-B14F-4D97-AF65-F5344CB8AC3E}">
        <p14:creationId xmlns:p14="http://schemas.microsoft.com/office/powerpoint/2010/main" val="2139753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6" name="Content Placeholder 5"/>
          <p:cNvSpPr>
            <a:spLocks noGrp="1"/>
          </p:cNvSpPr>
          <p:nvPr>
            <p:ph idx="1"/>
          </p:nvPr>
        </p:nvSpPr>
        <p:spPr>
          <a:xfrm>
            <a:off x="539552" y="870246"/>
            <a:ext cx="7998060" cy="3782890"/>
          </a:xfrm>
          <a:prstGeom prst="roundRect">
            <a:avLst/>
          </a:prstGeom>
          <a:ln>
            <a:solidFill>
              <a:srgbClr val="00B0F0"/>
            </a:solidFill>
          </a:ln>
          <a:effectLst>
            <a:outerShdw blurRad="63500" sx="102000" sy="102000" algn="ctr"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oAutofit/>
          </a:bodyPr>
          <a:lstStyle/>
          <a:p>
            <a:pPr marL="0" indent="0" algn="ctr">
              <a:buNone/>
            </a:pPr>
            <a:r>
              <a:rPr lang="en-GB" sz="4400" dirty="0"/>
              <a:t>Each School is on a unique journey to create a school grounds that invites and inspires students to learn and play. </a:t>
            </a: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Tree>
    <p:extLst>
      <p:ext uri="{BB962C8B-B14F-4D97-AF65-F5344CB8AC3E}">
        <p14:creationId xmlns:p14="http://schemas.microsoft.com/office/powerpoint/2010/main" val="293482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706145" y="604883"/>
            <a:ext cx="7731709" cy="414469"/>
          </a:xfrm>
        </p:spPr>
        <p:txBody>
          <a:bodyPr>
            <a:normAutofit fontScale="90000"/>
          </a:bodyPr>
          <a:lstStyle/>
          <a:p>
            <a:r>
              <a:rPr lang="en-GB" dirty="0"/>
              <a:t>Growing in School Grounds</a:t>
            </a:r>
            <a:br>
              <a:rPr lang="en-GB" dirty="0"/>
            </a:br>
            <a:endParaRPr lang="en-GB" dirty="0"/>
          </a:p>
        </p:txBody>
      </p:sp>
      <p:sp>
        <p:nvSpPr>
          <p:cNvPr id="5" name="Content Placeholder 4"/>
          <p:cNvSpPr>
            <a:spLocks noGrp="1"/>
          </p:cNvSpPr>
          <p:nvPr>
            <p:ph idx="1"/>
          </p:nvPr>
        </p:nvSpPr>
        <p:spPr>
          <a:xfrm>
            <a:off x="468403" y="1000324"/>
            <a:ext cx="8401578" cy="4988829"/>
          </a:xfrm>
        </p:spPr>
        <p:txBody>
          <a:bodyPr numCol="1">
            <a:noAutofit/>
          </a:bodyPr>
          <a:lstStyle/>
          <a:p>
            <a:pPr marL="0" indent="0">
              <a:buNone/>
            </a:pPr>
            <a:r>
              <a:rPr lang="en-GB" sz="1600" dirty="0"/>
              <a:t>Do your pupils know where their food originally comes from? A vegetable garden is an excellent teaching resource and will provide great enjoyment and satisfaction to all involved.</a:t>
            </a:r>
          </a:p>
          <a:p>
            <a:endParaRPr lang="en-GB" sz="1600" dirty="0"/>
          </a:p>
          <a:p>
            <a:r>
              <a:rPr lang="en-GB" sz="1600" dirty="0"/>
              <a:t>School term: All year round</a:t>
            </a:r>
          </a:p>
          <a:p>
            <a:r>
              <a:rPr lang="en-GB" sz="1600" dirty="0"/>
              <a:t>Level of experience: No experience needed</a:t>
            </a:r>
          </a:p>
          <a:p>
            <a:r>
              <a:rPr lang="en-GB" sz="1600" dirty="0"/>
              <a:t>Subject(s): Maths, Science, Health and Wellbeing</a:t>
            </a:r>
          </a:p>
          <a:p>
            <a:pPr marL="0" indent="0">
              <a:buNone/>
            </a:pPr>
            <a:endParaRPr lang="en-GB" sz="1600" dirty="0"/>
          </a:p>
          <a:p>
            <a:pPr marL="0" indent="0">
              <a:buNone/>
            </a:pPr>
            <a:r>
              <a:rPr lang="en-GB" sz="1600" dirty="0"/>
              <a:t>Why grow vegetables?</a:t>
            </a:r>
          </a:p>
          <a:p>
            <a:pPr marL="0" indent="0">
              <a:buNone/>
            </a:pPr>
            <a:endParaRPr lang="en-GB" sz="1600" dirty="0"/>
          </a:p>
          <a:p>
            <a:r>
              <a:rPr lang="en-GB" sz="1600" dirty="0"/>
              <a:t>Food growing can teach children about soil, nutrition, science and life cycles of the vegetables and the creatures attracted to the garden.</a:t>
            </a:r>
          </a:p>
          <a:p>
            <a:r>
              <a:rPr lang="en-GB" sz="1600" dirty="0"/>
              <a:t>A vegetable plot can raise children’s awareness of the seasonal nature and the variety of food.</a:t>
            </a:r>
          </a:p>
          <a:p>
            <a:r>
              <a:rPr lang="en-GB" sz="1600" dirty="0"/>
              <a:t>A food growing project should be part of a school’s development plan with staff, pupils, parents and even local residents being involved.</a:t>
            </a:r>
          </a:p>
        </p:txBody>
      </p:sp>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1026" name="Picture 2" descr="https://schoolgardening.rhs.org.uk/getmedia/4437b04a-0ab9-4869-81c2-a0534ed38f07/AS-growing-vegetables-in-schools?width=960&amp;height=640&amp;ext=.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2843" y="1648002"/>
            <a:ext cx="2770104" cy="1846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599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normAutofit/>
          </a:bodyPr>
          <a:lstStyle/>
          <a:p>
            <a:r>
              <a:rPr lang="en-GB" dirty="0"/>
              <a:t>Growing on Concrete</a:t>
            </a:r>
          </a:p>
        </p:txBody>
      </p:sp>
      <p:sp>
        <p:nvSpPr>
          <p:cNvPr id="5" name="Content Placeholder 4"/>
          <p:cNvSpPr>
            <a:spLocks noGrp="1"/>
          </p:cNvSpPr>
          <p:nvPr>
            <p:ph idx="1"/>
          </p:nvPr>
        </p:nvSpPr>
        <p:spPr>
          <a:xfrm>
            <a:off x="490902" y="1176475"/>
            <a:ext cx="8761618" cy="3980717"/>
          </a:xfrm>
        </p:spPr>
        <p:txBody>
          <a:bodyPr numCol="1">
            <a:normAutofit fontScale="62500" lnSpcReduction="20000"/>
          </a:bodyPr>
          <a:lstStyle/>
          <a:p>
            <a:pPr marL="0" indent="0">
              <a:buNone/>
            </a:pPr>
            <a:r>
              <a:rPr lang="en-GB" dirty="0"/>
              <a:t>If your school is short of soil space or if the soil might be contaminated, use containers. Ask parents or local businesses to collect materials for you. Clean them thoroughly before use and make sure they have drainage holes in the bottom.</a:t>
            </a:r>
          </a:p>
          <a:p>
            <a:pPr marL="0" indent="0">
              <a:buNone/>
            </a:pPr>
            <a:endParaRPr lang="en-GB" dirty="0"/>
          </a:p>
          <a:p>
            <a:pPr marL="0" indent="0">
              <a:buNone/>
            </a:pPr>
            <a:r>
              <a:rPr lang="en-GB" dirty="0"/>
              <a:t>Here are a few ideas:</a:t>
            </a:r>
          </a:p>
          <a:p>
            <a:pPr marL="0" indent="0">
              <a:buNone/>
            </a:pPr>
            <a:endParaRPr lang="en-GB" dirty="0"/>
          </a:p>
          <a:p>
            <a:r>
              <a:rPr lang="en-GB" dirty="0"/>
              <a:t>Chimney pots</a:t>
            </a:r>
          </a:p>
          <a:p>
            <a:r>
              <a:rPr lang="en-GB" dirty="0"/>
              <a:t>Bricks for making raised beds</a:t>
            </a:r>
          </a:p>
          <a:p>
            <a:r>
              <a:rPr lang="en-GB" dirty="0"/>
              <a:t>Wooden pallets</a:t>
            </a:r>
          </a:p>
          <a:p>
            <a:r>
              <a:rPr lang="en-GB" dirty="0"/>
              <a:t>Old sinks and baths</a:t>
            </a:r>
          </a:p>
          <a:p>
            <a:r>
              <a:rPr lang="en-GB" dirty="0"/>
              <a:t>Fruit and vegetable crates</a:t>
            </a:r>
          </a:p>
          <a:p>
            <a:r>
              <a:rPr lang="en-GB" dirty="0"/>
              <a:t>Large cooking oil tins</a:t>
            </a:r>
          </a:p>
          <a:p>
            <a:r>
              <a:rPr lang="en-GB" dirty="0"/>
              <a:t>Dustbins</a:t>
            </a:r>
          </a:p>
        </p:txBody>
      </p:sp>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3" name="Picture 2"/>
          <p:cNvPicPr>
            <a:picLocks noChangeAspect="1"/>
          </p:cNvPicPr>
          <p:nvPr/>
        </p:nvPicPr>
        <p:blipFill>
          <a:blip r:embed="rId6"/>
          <a:stretch>
            <a:fillRect/>
          </a:stretch>
        </p:blipFill>
        <p:spPr>
          <a:xfrm>
            <a:off x="4341166" y="2310005"/>
            <a:ext cx="4345634" cy="2444419"/>
          </a:xfrm>
          <a:prstGeom prst="rect">
            <a:avLst/>
          </a:prstGeom>
        </p:spPr>
      </p:pic>
    </p:spTree>
    <p:extLst>
      <p:ext uri="{BB962C8B-B14F-4D97-AF65-F5344CB8AC3E}">
        <p14:creationId xmlns:p14="http://schemas.microsoft.com/office/powerpoint/2010/main" val="31967699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13" name="Picture 12"/>
          <p:cNvPicPr>
            <a:picLocks noChangeAspect="1"/>
          </p:cNvPicPr>
          <p:nvPr/>
        </p:nvPicPr>
        <p:blipFill>
          <a:blip r:embed="rId4"/>
          <a:stretch>
            <a:fillRect/>
          </a:stretch>
        </p:blipFill>
        <p:spPr>
          <a:xfrm>
            <a:off x="5398454" y="5250850"/>
            <a:ext cx="1459441" cy="550097"/>
          </a:xfrm>
          <a:prstGeom prst="rect">
            <a:avLst/>
          </a:prstGeom>
        </p:spPr>
      </p:pic>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15" name="Picture 14"/>
          <p:cNvPicPr>
            <a:picLocks noChangeAspect="1"/>
          </p:cNvPicPr>
          <p:nvPr/>
        </p:nvPicPr>
        <p:blipFill>
          <a:blip r:embed="rId6"/>
          <a:stretch>
            <a:fillRect/>
          </a:stretch>
        </p:blipFill>
        <p:spPr>
          <a:xfrm>
            <a:off x="2242529" y="5270868"/>
            <a:ext cx="2085013" cy="225572"/>
          </a:xfrm>
          <a:prstGeom prst="rect">
            <a:avLst/>
          </a:prstGeom>
        </p:spPr>
      </p:pic>
      <p:sp>
        <p:nvSpPr>
          <p:cNvPr id="5" name="Title 4"/>
          <p:cNvSpPr>
            <a:spLocks noGrp="1"/>
          </p:cNvSpPr>
          <p:nvPr>
            <p:ph type="title"/>
          </p:nvPr>
        </p:nvSpPr>
        <p:spPr/>
        <p:txBody>
          <a:bodyPr/>
          <a:lstStyle/>
          <a:p>
            <a:r>
              <a:rPr lang="en-GB" dirty="0">
                <a:latin typeface="+mn-lt"/>
                <a:cs typeface="Arial" panose="020B0604020202020204" pitchFamily="34" charset="0"/>
              </a:rPr>
              <a:t>Growing Organic Food</a:t>
            </a:r>
            <a:endParaRPr lang="en-GB" dirty="0">
              <a:latin typeface="+mn-lt"/>
            </a:endParaRPr>
          </a:p>
        </p:txBody>
      </p:sp>
      <p:sp>
        <p:nvSpPr>
          <p:cNvPr id="3" name="Content Placeholder 2"/>
          <p:cNvSpPr>
            <a:spLocks noGrp="1"/>
          </p:cNvSpPr>
          <p:nvPr>
            <p:ph idx="1"/>
          </p:nvPr>
        </p:nvSpPr>
        <p:spPr>
          <a:xfrm>
            <a:off x="5945399" y="3565477"/>
            <a:ext cx="2515033" cy="1328774"/>
          </a:xfrm>
          <a:ln>
            <a:solidFill>
              <a:schemeClr val="accent3">
                <a:lumMod val="50000"/>
              </a:schemeClr>
            </a:solidFill>
          </a:ln>
        </p:spPr>
        <p:style>
          <a:lnRef idx="2">
            <a:schemeClr val="accent4"/>
          </a:lnRef>
          <a:fillRef idx="1">
            <a:schemeClr val="lt1"/>
          </a:fillRef>
          <a:effectRef idx="0">
            <a:schemeClr val="accent4"/>
          </a:effectRef>
          <a:fontRef idx="minor">
            <a:schemeClr val="dk1"/>
          </a:fontRef>
        </p:style>
        <p:txBody>
          <a:bodyPr>
            <a:normAutofit/>
          </a:bodyPr>
          <a:lstStyle/>
          <a:p>
            <a:pPr marL="0" indent="0" algn="ctr">
              <a:buNone/>
            </a:pPr>
            <a:r>
              <a:rPr lang="en-GB" sz="1400" dirty="0">
                <a:latin typeface="Arial" panose="020B0604020202020204" pitchFamily="34" charset="0"/>
                <a:cs typeface="Arial" panose="020B0604020202020204" pitchFamily="34" charset="0"/>
              </a:rPr>
              <a:t>Chose plants that will ripen before the Summer holidays/will require no additional maintenance over the holidays.</a:t>
            </a:r>
          </a:p>
          <a:p>
            <a:endParaRPr lang="en-GB" sz="20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57787397"/>
              </p:ext>
            </p:extLst>
          </p:nvPr>
        </p:nvGraphicFramePr>
        <p:xfrm>
          <a:off x="209356" y="2037479"/>
          <a:ext cx="5442764" cy="2674454"/>
        </p:xfrm>
        <a:graphic>
          <a:graphicData uri="http://schemas.openxmlformats.org/drawingml/2006/table">
            <a:tbl>
              <a:tblPr firstRow="1" bandRow="1">
                <a:tableStyleId>{F5AB1C69-6EDB-4FF4-983F-18BD219EF322}</a:tableStyleId>
              </a:tblPr>
              <a:tblGrid>
                <a:gridCol w="1714649">
                  <a:extLst>
                    <a:ext uri="{9D8B030D-6E8A-4147-A177-3AD203B41FA5}">
                      <a16:colId xmlns:a16="http://schemas.microsoft.com/office/drawing/2014/main" val="20000"/>
                    </a:ext>
                  </a:extLst>
                </a:gridCol>
                <a:gridCol w="3728115">
                  <a:extLst>
                    <a:ext uri="{9D8B030D-6E8A-4147-A177-3AD203B41FA5}">
                      <a16:colId xmlns:a16="http://schemas.microsoft.com/office/drawing/2014/main" val="20001"/>
                    </a:ext>
                  </a:extLst>
                </a:gridCol>
              </a:tblGrid>
              <a:tr h="397453">
                <a:tc>
                  <a:txBody>
                    <a:bodyPr/>
                    <a:lstStyle/>
                    <a:p>
                      <a:r>
                        <a:rPr lang="en-GB" sz="1600" dirty="0"/>
                        <a:t>Outdoors</a:t>
                      </a:r>
                      <a:endParaRPr lang="en-GB" sz="1600" dirty="0">
                        <a:latin typeface="Arial" panose="020B0604020202020204" pitchFamily="34" charset="0"/>
                        <a:cs typeface="Arial" panose="020B0604020202020204" pitchFamily="34" charset="0"/>
                      </a:endParaRPr>
                    </a:p>
                  </a:txBody>
                  <a:tcPr/>
                </a:tc>
                <a:tc>
                  <a:txBody>
                    <a:bodyPr/>
                    <a:lstStyle/>
                    <a:p>
                      <a:r>
                        <a:rPr lang="en-GB" sz="1600" dirty="0"/>
                        <a:t>Suitable</a:t>
                      </a:r>
                      <a:r>
                        <a:rPr lang="en-GB" sz="1600" baseline="0" dirty="0"/>
                        <a:t> varieties</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605076">
                <a:tc>
                  <a:txBody>
                    <a:bodyPr/>
                    <a:lstStyle/>
                    <a:p>
                      <a:r>
                        <a:rPr lang="en-GB" sz="1600" dirty="0"/>
                        <a:t>Potatoes</a:t>
                      </a:r>
                      <a:endParaRPr lang="en-GB" sz="1600" b="1" dirty="0">
                        <a:latin typeface="Arial" panose="020B0604020202020204" pitchFamily="34" charset="0"/>
                        <a:cs typeface="Arial" panose="020B0604020202020204" pitchFamily="34" charset="0"/>
                      </a:endParaRPr>
                    </a:p>
                  </a:txBody>
                  <a:tcPr/>
                </a:tc>
                <a:tc>
                  <a:txBody>
                    <a:bodyPr/>
                    <a:lstStyle/>
                    <a:p>
                      <a:r>
                        <a:rPr lang="en-GB" sz="1600" dirty="0" err="1"/>
                        <a:t>Sarpo</a:t>
                      </a:r>
                      <a:r>
                        <a:rPr lang="en-GB" sz="1600" dirty="0"/>
                        <a:t> varieties are more</a:t>
                      </a:r>
                      <a:r>
                        <a:rPr lang="en-GB" sz="1600" baseline="0" dirty="0"/>
                        <a:t> blight resistant</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605076">
                <a:tc>
                  <a:txBody>
                    <a:bodyPr/>
                    <a:lstStyle/>
                    <a:p>
                      <a:r>
                        <a:rPr lang="en-GB" sz="1600" dirty="0"/>
                        <a:t>Blackcurrants</a:t>
                      </a:r>
                      <a:r>
                        <a:rPr lang="en-GB" sz="1600" baseline="0" dirty="0"/>
                        <a:t> </a:t>
                      </a:r>
                      <a:endParaRPr lang="en-GB" sz="1600" dirty="0">
                        <a:latin typeface="Arial" panose="020B0604020202020204" pitchFamily="34" charset="0"/>
                        <a:cs typeface="Arial" panose="020B0604020202020204" pitchFamily="34" charset="0"/>
                      </a:endParaRPr>
                    </a:p>
                  </a:txBody>
                  <a:tcPr/>
                </a:tc>
                <a:tc>
                  <a:txBody>
                    <a:bodyPr/>
                    <a:lstStyle/>
                    <a:p>
                      <a:r>
                        <a:rPr lang="en-GB" sz="1600" dirty="0"/>
                        <a:t>Naturally sweet- Ben </a:t>
                      </a:r>
                      <a:r>
                        <a:rPr lang="en-GB" sz="1600" dirty="0" err="1"/>
                        <a:t>Sarek</a:t>
                      </a:r>
                      <a:r>
                        <a:rPr lang="en-GB" sz="1600" dirty="0"/>
                        <a:t>, Ben Conan.</a:t>
                      </a:r>
                      <a:endParaRPr lang="en-GB" sz="1600" i="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1066849">
                <a:tc>
                  <a:txBody>
                    <a:bodyPr/>
                    <a:lstStyle/>
                    <a:p>
                      <a:r>
                        <a:rPr lang="en-GB" sz="1600" dirty="0"/>
                        <a:t>Raspberries</a:t>
                      </a:r>
                      <a:endParaRPr lang="en-GB" sz="1600" b="1" dirty="0">
                        <a:latin typeface="Arial" panose="020B0604020202020204" pitchFamily="34" charset="0"/>
                        <a:cs typeface="Arial" panose="020B0604020202020204" pitchFamily="34" charset="0"/>
                      </a:endParaRPr>
                    </a:p>
                  </a:txBody>
                  <a:tcPr/>
                </a:tc>
                <a:tc>
                  <a:txBody>
                    <a:bodyPr/>
                    <a:lstStyle/>
                    <a:p>
                      <a:r>
                        <a:rPr lang="en-GB" sz="1600" dirty="0"/>
                        <a:t>Chose Autumn fruiting varieties for harvesting</a:t>
                      </a:r>
                      <a:r>
                        <a:rPr lang="en-GB" sz="1600" baseline="0" dirty="0"/>
                        <a:t> after the Summer holidays.</a:t>
                      </a:r>
                      <a:endParaRPr lang="en-GB"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bl>
          </a:graphicData>
        </a:graphic>
      </p:graphicFrame>
      <p:pic>
        <p:nvPicPr>
          <p:cNvPr id="614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57873" y="1723869"/>
            <a:ext cx="2502559" cy="17482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09356" y="1417638"/>
            <a:ext cx="1903085" cy="369332"/>
          </a:xfrm>
          <a:prstGeom prst="rect">
            <a:avLst/>
          </a:prstGeom>
        </p:spPr>
        <p:txBody>
          <a:bodyPr wrap="none">
            <a:spAutoFit/>
          </a:bodyPr>
          <a:lstStyle/>
          <a:p>
            <a:r>
              <a:rPr lang="en-GB" dirty="0">
                <a:latin typeface="Arial" panose="020B0604020202020204" pitchFamily="34" charset="0"/>
                <a:cs typeface="Arial" panose="020B0604020202020204" pitchFamily="34" charset="0"/>
              </a:rPr>
              <a:t>Some examples:</a:t>
            </a:r>
          </a:p>
        </p:txBody>
      </p:sp>
    </p:spTree>
    <p:extLst>
      <p:ext uri="{BB962C8B-B14F-4D97-AF65-F5344CB8AC3E}">
        <p14:creationId xmlns:p14="http://schemas.microsoft.com/office/powerpoint/2010/main" val="2652707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rdening With Children | Wakefield Mumb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221"/>
            <a:ext cx="7259563" cy="10263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837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Speedy Crops </a:t>
            </a:r>
          </a:p>
        </p:txBody>
      </p:sp>
      <p:sp>
        <p:nvSpPr>
          <p:cNvPr id="5" name="Content Placeholder 4"/>
          <p:cNvSpPr>
            <a:spLocks noGrp="1"/>
          </p:cNvSpPr>
          <p:nvPr>
            <p:ph idx="1"/>
          </p:nvPr>
        </p:nvSpPr>
        <p:spPr>
          <a:xfrm>
            <a:off x="288383" y="1176475"/>
            <a:ext cx="8761618" cy="1172405"/>
          </a:xfrm>
        </p:spPr>
        <p:txBody>
          <a:bodyPr numCol="1">
            <a:normAutofit/>
          </a:bodyPr>
          <a:lstStyle/>
          <a:p>
            <a:pPr marL="0" indent="0">
              <a:buNone/>
            </a:pPr>
            <a:r>
              <a:rPr lang="en-GB" sz="2400" dirty="0"/>
              <a:t>These vegetables can be ready for harvest in one term. From 3 to 13 weeks (up to three months) after sowing or planting:</a:t>
            </a:r>
          </a:p>
          <a:p>
            <a:endParaRPr lang="en-GB" sz="2400" dirty="0"/>
          </a:p>
        </p:txBody>
      </p:sp>
      <p:sp>
        <p:nvSpPr>
          <p:cNvPr id="3" name="Rectangle 2"/>
          <p:cNvSpPr/>
          <p:nvPr/>
        </p:nvSpPr>
        <p:spPr>
          <a:xfrm>
            <a:off x="310211" y="2291156"/>
            <a:ext cx="7147289" cy="2308324"/>
          </a:xfrm>
          <a:prstGeom prst="rect">
            <a:avLst/>
          </a:prstGeom>
        </p:spPr>
        <p:txBody>
          <a:bodyPr wrap="square" numCol="2">
            <a:spAutoFit/>
          </a:bodyPr>
          <a:lstStyle/>
          <a:p>
            <a:pPr marL="285750" indent="-285750">
              <a:buFont typeface="Arial" panose="020B0604020202020204" pitchFamily="34" charset="0"/>
              <a:buChar char="•"/>
            </a:pPr>
            <a:r>
              <a:rPr lang="en-GB" sz="2000" dirty="0"/>
              <a:t>Beetroot                           </a:t>
            </a:r>
          </a:p>
          <a:p>
            <a:pPr marL="285750" indent="-285750">
              <a:buFont typeface="Arial" panose="020B0604020202020204" pitchFamily="34" charset="0"/>
              <a:buChar char="•"/>
            </a:pPr>
            <a:r>
              <a:rPr lang="en-GB" sz="2000" dirty="0"/>
              <a:t>Carrots</a:t>
            </a:r>
          </a:p>
          <a:p>
            <a:pPr marL="285750" indent="-285750">
              <a:buFont typeface="Arial" panose="020B0604020202020204" pitchFamily="34" charset="0"/>
              <a:buChar char="•"/>
            </a:pPr>
            <a:r>
              <a:rPr lang="en-GB" sz="2000" dirty="0"/>
              <a:t>Cucumber                        </a:t>
            </a:r>
          </a:p>
          <a:p>
            <a:pPr marL="285750" indent="-285750">
              <a:buFont typeface="Arial" panose="020B0604020202020204" pitchFamily="34" charset="0"/>
              <a:buChar char="•"/>
            </a:pPr>
            <a:r>
              <a:rPr lang="en-GB" sz="2000" dirty="0"/>
              <a:t>French beans,</a:t>
            </a:r>
          </a:p>
          <a:p>
            <a:pPr marL="285750" indent="-285750">
              <a:buFont typeface="Arial" panose="020B0604020202020204" pitchFamily="34" charset="0"/>
              <a:buChar char="•"/>
            </a:pPr>
            <a:r>
              <a:rPr lang="en-GB" sz="2000" dirty="0"/>
              <a:t>Lettuce                             </a:t>
            </a:r>
          </a:p>
          <a:p>
            <a:pPr marL="285750" indent="-285750">
              <a:buFont typeface="Arial" panose="020B0604020202020204" pitchFamily="34" charset="0"/>
              <a:buChar char="•"/>
            </a:pPr>
            <a:r>
              <a:rPr lang="en-GB" sz="2000" dirty="0"/>
              <a:t>Marrows &amp; courgettes</a:t>
            </a:r>
          </a:p>
          <a:p>
            <a:pPr marL="285750" indent="-285750">
              <a:buFont typeface="Arial" panose="020B0604020202020204" pitchFamily="34" charset="0"/>
              <a:buChar char="•"/>
            </a:pPr>
            <a:r>
              <a:rPr lang="en-GB" sz="2000" dirty="0"/>
              <a:t>Peas (spring term)</a:t>
            </a:r>
          </a:p>
          <a:p>
            <a:pPr marL="285750" indent="-285750">
              <a:buFont typeface="Arial" panose="020B0604020202020204" pitchFamily="34" charset="0"/>
              <a:buChar char="•"/>
            </a:pPr>
            <a:r>
              <a:rPr lang="en-GB" sz="2000" dirty="0"/>
              <a:t>Potatoes (first early)</a:t>
            </a:r>
          </a:p>
          <a:p>
            <a:pPr marL="285750" indent="-285750">
              <a:buFont typeface="Arial" panose="020B0604020202020204" pitchFamily="34" charset="0"/>
              <a:buChar char="•"/>
            </a:pPr>
            <a:r>
              <a:rPr lang="en-GB" sz="2000" dirty="0"/>
              <a:t>Radish                             </a:t>
            </a:r>
          </a:p>
          <a:p>
            <a:pPr marL="285750" indent="-285750">
              <a:buFont typeface="Arial" panose="020B0604020202020204" pitchFamily="34" charset="0"/>
              <a:buChar char="•"/>
            </a:pPr>
            <a:r>
              <a:rPr lang="en-GB" sz="2000" dirty="0"/>
              <a:t>Spinach</a:t>
            </a:r>
          </a:p>
          <a:p>
            <a:pPr marL="285750" indent="-285750">
              <a:buFont typeface="Arial" panose="020B0604020202020204" pitchFamily="34" charset="0"/>
              <a:buChar char="•"/>
            </a:pPr>
            <a:r>
              <a:rPr lang="en-GB" sz="2000" dirty="0"/>
              <a:t>Turnip</a:t>
            </a:r>
          </a:p>
        </p:txBody>
      </p:sp>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3074" name="Picture 2" descr="https://encrypted-tbn0.gstatic.com/images?q=tbn:ANd9GcS0a2CEUvt5mRC8jyRGNBeBwGmdaAoYjgMJlQUne3k6A6ULGw3VLTuIITGZNw&amp;usqp=CA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73109" y="2229251"/>
            <a:ext cx="2428875"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414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Medium Term Crops </a:t>
            </a:r>
          </a:p>
        </p:txBody>
      </p:sp>
      <p:sp>
        <p:nvSpPr>
          <p:cNvPr id="5" name="Content Placeholder 4"/>
          <p:cNvSpPr>
            <a:spLocks noGrp="1"/>
          </p:cNvSpPr>
          <p:nvPr>
            <p:ph idx="1"/>
          </p:nvPr>
        </p:nvSpPr>
        <p:spPr>
          <a:xfrm>
            <a:off x="490902" y="1176475"/>
            <a:ext cx="7393465" cy="3577949"/>
          </a:xfrm>
        </p:spPr>
        <p:txBody>
          <a:bodyPr numCol="1">
            <a:normAutofit fontScale="77500" lnSpcReduction="20000"/>
          </a:bodyPr>
          <a:lstStyle/>
          <a:p>
            <a:pPr marL="0" indent="0">
              <a:buNone/>
            </a:pPr>
            <a:r>
              <a:rPr lang="en-GB" dirty="0"/>
              <a:t>Medium-term crops are sown or planted in one term to harvest in the next term, 14 to 25 weeks (three to six months) later.</a:t>
            </a:r>
          </a:p>
          <a:p>
            <a:pPr marL="0" indent="0">
              <a:buNone/>
            </a:pPr>
            <a:endParaRPr lang="en-GB" dirty="0"/>
          </a:p>
          <a:p>
            <a:r>
              <a:rPr lang="en-GB" sz="2800" dirty="0"/>
              <a:t>Broad beans                 </a:t>
            </a:r>
          </a:p>
          <a:p>
            <a:r>
              <a:rPr lang="en-GB" sz="2800" dirty="0"/>
              <a:t>Cabbage (early) from seed and plugs,</a:t>
            </a:r>
          </a:p>
          <a:p>
            <a:r>
              <a:rPr lang="en-GB" sz="2800" dirty="0"/>
              <a:t>Onion sets  (spring)      </a:t>
            </a:r>
          </a:p>
          <a:p>
            <a:r>
              <a:rPr lang="en-GB" sz="2800" dirty="0"/>
              <a:t>Peas (autumn sown)</a:t>
            </a:r>
          </a:p>
          <a:p>
            <a:r>
              <a:rPr lang="en-GB" sz="2800" dirty="0"/>
              <a:t>Sweetcorn                   </a:t>
            </a:r>
          </a:p>
          <a:p>
            <a:r>
              <a:rPr lang="en-GB" sz="2800" dirty="0"/>
              <a:t>Tomatoes</a:t>
            </a:r>
          </a:p>
          <a:p>
            <a:endParaRPr lang="en-GB" dirty="0"/>
          </a:p>
        </p:txBody>
      </p:sp>
      <p:pic>
        <p:nvPicPr>
          <p:cNvPr id="14338" name="Picture 2" descr="https://encrypted-tbn0.gstatic.com/images?q=tbn:ANd9GcRCLa5MA3ebPDWLXyoH6h-T4D1Oh8D6wa1gk_Nle4J_PAAJwbGeRo0yI8-fGjRjWv0jpqxvgI1K&amp;usqp=CA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92280" y="1980269"/>
            <a:ext cx="1932449" cy="193244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encrypted-tbn0.gstatic.com/images?q=tbn:ANd9GcQa7Wa9voNNkOyUixLlaLxCgFFbuqMsknwAP8q4j1k8Qq_CLF5DYs94ldEsFiPBsmHC33bH6c0&amp;usqp=CA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01908" y="3202372"/>
            <a:ext cx="1800265" cy="1800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062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Long Season Crops </a:t>
            </a:r>
          </a:p>
        </p:txBody>
      </p:sp>
      <p:sp>
        <p:nvSpPr>
          <p:cNvPr id="5" name="Content Placeholder 4"/>
          <p:cNvSpPr>
            <a:spLocks noGrp="1"/>
          </p:cNvSpPr>
          <p:nvPr>
            <p:ph idx="1"/>
          </p:nvPr>
        </p:nvSpPr>
        <p:spPr>
          <a:xfrm>
            <a:off x="490902" y="1355658"/>
            <a:ext cx="8041538" cy="3398766"/>
          </a:xfrm>
        </p:spPr>
        <p:txBody>
          <a:bodyPr numCol="1">
            <a:normAutofit fontScale="70000" lnSpcReduction="20000"/>
          </a:bodyPr>
          <a:lstStyle/>
          <a:p>
            <a:pPr marL="0" indent="0">
              <a:buNone/>
            </a:pPr>
            <a:r>
              <a:rPr lang="en-GB" dirty="0"/>
              <a:t>Slow-growing or long-season crops are sown or planted in one term to harvest in the next term or even the following term, 26 to 52 weeks (six months or more) later.</a:t>
            </a:r>
          </a:p>
          <a:p>
            <a:pPr marL="0" indent="0">
              <a:buNone/>
            </a:pPr>
            <a:endParaRPr lang="en-GB" dirty="0"/>
          </a:p>
          <a:p>
            <a:r>
              <a:rPr lang="en-GB" dirty="0"/>
              <a:t>Broccoli                           </a:t>
            </a:r>
          </a:p>
          <a:p>
            <a:r>
              <a:rPr lang="en-GB" dirty="0"/>
              <a:t>Onion sets (autumn planting)</a:t>
            </a:r>
          </a:p>
          <a:p>
            <a:r>
              <a:rPr lang="en-GB" dirty="0"/>
              <a:t>Brussels spouts              </a:t>
            </a:r>
          </a:p>
          <a:p>
            <a:r>
              <a:rPr lang="en-GB" dirty="0"/>
              <a:t>Parsnips</a:t>
            </a:r>
          </a:p>
          <a:p>
            <a:r>
              <a:rPr lang="en-GB" dirty="0"/>
              <a:t>Leeks                              </a:t>
            </a:r>
          </a:p>
          <a:p>
            <a:r>
              <a:rPr lang="en-GB" dirty="0"/>
              <a:t>Potatoes (main crop) </a:t>
            </a:r>
          </a:p>
        </p:txBody>
      </p:sp>
    </p:spTree>
    <p:extLst>
      <p:ext uri="{BB962C8B-B14F-4D97-AF65-F5344CB8AC3E}">
        <p14:creationId xmlns:p14="http://schemas.microsoft.com/office/powerpoint/2010/main" val="17577325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Companion Planting</a:t>
            </a:r>
          </a:p>
        </p:txBody>
      </p:sp>
      <p:sp>
        <p:nvSpPr>
          <p:cNvPr id="9" name="Content Placeholder 8"/>
          <p:cNvSpPr txBox="1">
            <a:spLocks noGrp="1"/>
          </p:cNvSpPr>
          <p:nvPr>
            <p:ph idx="1"/>
          </p:nvPr>
        </p:nvSpPr>
        <p:spPr>
          <a:xfrm>
            <a:off x="335096" y="1588234"/>
            <a:ext cx="4606074" cy="255454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indent="0">
              <a:buNone/>
            </a:pPr>
            <a:r>
              <a:rPr lang="en-GB" sz="2800" b="1" dirty="0">
                <a:cs typeface="Arial" panose="020B0604020202020204" pitchFamily="34" charset="0"/>
              </a:rPr>
              <a:t>What is companion planting?</a:t>
            </a:r>
          </a:p>
          <a:p>
            <a:pPr marL="0" indent="0">
              <a:buNone/>
            </a:pPr>
            <a:endParaRPr lang="en-GB" sz="2000" i="1" dirty="0">
              <a:cs typeface="Arial" panose="020B0604020202020204" pitchFamily="34" charset="0"/>
            </a:endParaRPr>
          </a:p>
          <a:p>
            <a:pPr marL="0" indent="0">
              <a:buNone/>
            </a:pPr>
            <a:r>
              <a:rPr lang="en-GB" sz="2000" dirty="0">
                <a:cs typeface="Arial" panose="020B0604020202020204" pitchFamily="34" charset="0"/>
              </a:rPr>
              <a:t>Growing two species of plant that can benefit each other. For example, alliums (onion family) and carrots to deter root fly attacking the carrots.</a:t>
            </a:r>
          </a:p>
          <a:p>
            <a:pPr marL="0" indent="0">
              <a:buNone/>
            </a:pPr>
            <a:endParaRPr lang="en-GB" sz="2000" i="1" dirty="0">
              <a:latin typeface="Arial" panose="020B0604020202020204" pitchFamily="34" charset="0"/>
              <a:cs typeface="Arial" panose="020B0604020202020204" pitchFamily="34" charset="0"/>
            </a:endParaRPr>
          </a:p>
        </p:txBody>
      </p:sp>
      <p:pic>
        <p:nvPicPr>
          <p:cNvPr id="5122" name="Picture 2" descr="This Companion Planting Chart Will Help Your Garden Thrive – LifeSavv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76265" y="1199964"/>
            <a:ext cx="3855220" cy="5104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1246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hat to plant for Autumn Harvests • Lovely Gree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16632"/>
            <a:ext cx="3095625" cy="6191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3635896" y="2132856"/>
            <a:ext cx="5217456" cy="3896989"/>
          </a:xfrm>
          <a:prstGeom prst="rect">
            <a:avLst/>
          </a:prstGeom>
        </p:spPr>
      </p:pic>
      <p:sp>
        <p:nvSpPr>
          <p:cNvPr id="5" name="Title 4"/>
          <p:cNvSpPr>
            <a:spLocks noGrp="1"/>
          </p:cNvSpPr>
          <p:nvPr>
            <p:ph type="title"/>
          </p:nvPr>
        </p:nvSpPr>
        <p:spPr>
          <a:xfrm>
            <a:off x="3347144" y="260648"/>
            <a:ext cx="5339655" cy="1156990"/>
          </a:xfrm>
        </p:spPr>
        <p:txBody>
          <a:bodyPr>
            <a:normAutofit fontScale="90000"/>
          </a:bodyPr>
          <a:lstStyle/>
          <a:p>
            <a:r>
              <a:rPr lang="en-GB" dirty="0"/>
              <a:t>Growing and the Curriculum</a:t>
            </a:r>
          </a:p>
        </p:txBody>
      </p:sp>
    </p:spTree>
    <p:extLst>
      <p:ext uri="{BB962C8B-B14F-4D97-AF65-F5344CB8AC3E}">
        <p14:creationId xmlns:p14="http://schemas.microsoft.com/office/powerpoint/2010/main" val="19551765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Sensory Spaces</a:t>
            </a:r>
          </a:p>
        </p:txBody>
      </p:sp>
      <p:pic>
        <p:nvPicPr>
          <p:cNvPr id="18434" name="Picture 2" descr="Polli:Nation | Planting, growing and maintaining your school garde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990964"/>
            <a:ext cx="7704856" cy="5778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665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Title 1"/>
          <p:cNvSpPr>
            <a:spLocks noGrp="1"/>
          </p:cNvSpPr>
          <p:nvPr>
            <p:ph type="title"/>
          </p:nvPr>
        </p:nvSpPr>
        <p:spPr/>
        <p:txBody>
          <a:bodyPr>
            <a:normAutofit/>
          </a:bodyPr>
          <a:lstStyle/>
          <a:p>
            <a:r>
              <a:rPr lang="en-GB" sz="3200" dirty="0"/>
              <a:t>Diversifying Opportunities for High Quality Outdoor Learning</a:t>
            </a:r>
          </a:p>
        </p:txBody>
      </p:sp>
      <p:pic>
        <p:nvPicPr>
          <p:cNvPr id="2053" name="Picture 5" descr="C:\Users\AugustaL\AppData\Local\Microsoft\Windows\INetCache\IE\KF7ZXVOE\StripedLawn[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1417638"/>
            <a:ext cx="2372225" cy="173208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AugustaL\AppData\Local\Microsoft\Windows\INetCache\IE\KF7ZXVOE\3876869745_f75809d338_b[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1417638"/>
            <a:ext cx="2516848" cy="1678718"/>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dscn0297">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64432" y="3342933"/>
            <a:ext cx="2372226" cy="17791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a:stretch>
            <a:fillRect/>
          </a:stretch>
        </p:blipFill>
        <p:spPr>
          <a:xfrm>
            <a:off x="5398454" y="5250850"/>
            <a:ext cx="1459441" cy="550097"/>
          </a:xfrm>
          <a:prstGeom prst="rect">
            <a:avLst/>
          </a:prstGeom>
        </p:spPr>
      </p:pic>
      <p:pic>
        <p:nvPicPr>
          <p:cNvPr id="9" name="Picture 8"/>
          <p:cNvPicPr/>
          <p:nvPr/>
        </p:nvPicPr>
        <p:blipFill>
          <a:blip r:embed="rId8"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10" name="Picture 9"/>
          <p:cNvPicPr>
            <a:picLocks noChangeAspect="1"/>
          </p:cNvPicPr>
          <p:nvPr/>
        </p:nvPicPr>
        <p:blipFill>
          <a:blip r:embed="rId9"/>
          <a:stretch>
            <a:fillRect/>
          </a:stretch>
        </p:blipFill>
        <p:spPr>
          <a:xfrm>
            <a:off x="2242529" y="5270868"/>
            <a:ext cx="2085013" cy="225572"/>
          </a:xfrm>
          <a:prstGeom prst="rect">
            <a:avLst/>
          </a:prstGeom>
        </p:spPr>
      </p:pic>
      <p:pic>
        <p:nvPicPr>
          <p:cNvPr id="4" name="Picture 3"/>
          <p:cNvPicPr>
            <a:picLocks noChangeAspect="1"/>
          </p:cNvPicPr>
          <p:nvPr/>
        </p:nvPicPr>
        <p:blipFill>
          <a:blip r:embed="rId10"/>
          <a:stretch>
            <a:fillRect/>
          </a:stretch>
        </p:blipFill>
        <p:spPr>
          <a:xfrm>
            <a:off x="1115616" y="3538074"/>
            <a:ext cx="2497169" cy="1722785"/>
          </a:xfrm>
          <a:prstGeom prst="rect">
            <a:avLst/>
          </a:prstGeom>
        </p:spPr>
      </p:pic>
    </p:spTree>
    <p:extLst>
      <p:ext uri="{BB962C8B-B14F-4D97-AF65-F5344CB8AC3E}">
        <p14:creationId xmlns:p14="http://schemas.microsoft.com/office/powerpoint/2010/main" val="347146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7" name="Picture 6"/>
          <p:cNvPicPr>
            <a:picLocks noChangeAspect="1"/>
          </p:cNvPicPr>
          <p:nvPr/>
        </p:nvPicPr>
        <p:blipFill>
          <a:blip r:embed="rId4"/>
          <a:stretch>
            <a:fillRect/>
          </a:stretch>
        </p:blipFill>
        <p:spPr>
          <a:xfrm>
            <a:off x="2307851" y="5222583"/>
            <a:ext cx="2085013" cy="225572"/>
          </a:xfrm>
          <a:prstGeom prst="rect">
            <a:avLst/>
          </a:prstGeom>
        </p:spPr>
      </p:pic>
      <p:pic>
        <p:nvPicPr>
          <p:cNvPr id="8" name="Picture 7"/>
          <p:cNvPicPr>
            <a:picLocks noChangeAspect="1"/>
          </p:cNvPicPr>
          <p:nvPr/>
        </p:nvPicPr>
        <p:blipFill>
          <a:blip r:embed="rId5"/>
          <a:stretch>
            <a:fillRect/>
          </a:stretch>
        </p:blipFill>
        <p:spPr>
          <a:xfrm>
            <a:off x="5297710" y="5060320"/>
            <a:ext cx="1459441" cy="550097"/>
          </a:xfrm>
          <a:prstGeom prst="rect">
            <a:avLst/>
          </a:prstGeom>
        </p:spPr>
      </p:pic>
      <p:pic>
        <p:nvPicPr>
          <p:cNvPr id="9" name="Picture 8"/>
          <p:cNvPicPr/>
          <p:nvPr/>
        </p:nvPicPr>
        <p:blipFill>
          <a:blip r:embed="rId6"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2" name="Title 1"/>
          <p:cNvSpPr>
            <a:spLocks noGrp="1"/>
          </p:cNvSpPr>
          <p:nvPr>
            <p:ph type="title"/>
          </p:nvPr>
        </p:nvSpPr>
        <p:spPr>
          <a:xfrm>
            <a:off x="539552" y="512676"/>
            <a:ext cx="8208912" cy="792088"/>
          </a:xfrm>
        </p:spPr>
        <p:txBody>
          <a:bodyPr>
            <a:normAutofit fontScale="90000"/>
          </a:bodyPr>
          <a:lstStyle/>
          <a:p>
            <a:pPr algn="ctr"/>
            <a:r>
              <a:rPr lang="en-GB" dirty="0">
                <a:latin typeface="Arial" panose="020B0604020202020204" pitchFamily="34" charset="0"/>
                <a:cs typeface="Arial" panose="020B0604020202020204" pitchFamily="34" charset="0"/>
              </a:rPr>
              <a:t>Forest Gardens</a:t>
            </a:r>
            <a:br>
              <a:rPr lang="en-GB" sz="1400" dirty="0">
                <a:latin typeface="Arial" panose="020B0604020202020204" pitchFamily="34" charset="0"/>
                <a:cs typeface="Arial" panose="020B0604020202020204" pitchFamily="34" charset="0"/>
              </a:rPr>
            </a:br>
            <a:endParaRPr lang="en-GB" b="1" dirty="0">
              <a:latin typeface="Arial" panose="020B0604020202020204" pitchFamily="34" charset="0"/>
              <a:cs typeface="Arial" panose="020B0604020202020204" pitchFamily="34" charset="0"/>
            </a:endParaRPr>
          </a:p>
        </p:txBody>
      </p:sp>
      <p:pic>
        <p:nvPicPr>
          <p:cNvPr id="5124" name="Picture 4" descr="Image result for forest garden">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59833" y="2427957"/>
            <a:ext cx="6084168" cy="456593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idx="1"/>
          </p:nvPr>
        </p:nvSpPr>
        <p:spPr>
          <a:xfrm>
            <a:off x="179512" y="1059035"/>
            <a:ext cx="8229600" cy="4389120"/>
          </a:xfrm>
        </p:spPr>
        <p:txBody>
          <a:bodyPr>
            <a:normAutofit/>
          </a:bodyPr>
          <a:lstStyle/>
          <a:p>
            <a:r>
              <a:rPr lang="en-GB" sz="2400" dirty="0">
                <a:cs typeface="Arial" panose="020B0604020202020204" pitchFamily="34" charset="0"/>
              </a:rPr>
              <a:t>A forest garden mimics a natural ecosystem using perennial/self-seeding plants that bear edible fruit, nuts, leaves or otherwise useful materials.</a:t>
            </a:r>
          </a:p>
          <a:p>
            <a:pPr marL="0" indent="0">
              <a:buNone/>
            </a:pPr>
            <a:endParaRPr lang="en-GB" sz="2400" dirty="0">
              <a:cs typeface="Arial" panose="020B0604020202020204" pitchFamily="34" charset="0"/>
            </a:endParaRPr>
          </a:p>
          <a:p>
            <a:r>
              <a:rPr lang="en-GB" sz="2400" dirty="0">
                <a:cs typeface="Arial" panose="020B0604020202020204" pitchFamily="34" charset="0"/>
              </a:rPr>
              <a:t>In a school setting this might involve:</a:t>
            </a:r>
          </a:p>
          <a:p>
            <a:pPr lvl="1">
              <a:buFont typeface="Arial" panose="020B0604020202020204" pitchFamily="34" charset="0"/>
              <a:buChar char="•"/>
            </a:pPr>
            <a:r>
              <a:rPr lang="en-GB" sz="1200" dirty="0">
                <a:cs typeface="Arial" panose="020B0604020202020204" pitchFamily="34" charset="0"/>
              </a:rPr>
              <a:t>Canopy: fruit trees - apple, pear, cherry</a:t>
            </a:r>
          </a:p>
          <a:p>
            <a:pPr lvl="1">
              <a:buFont typeface="Arial" panose="020B0604020202020204" pitchFamily="34" charset="0"/>
              <a:buChar char="•"/>
            </a:pPr>
            <a:r>
              <a:rPr lang="en-GB" sz="1200" dirty="0">
                <a:cs typeface="Arial" panose="020B0604020202020204" pitchFamily="34" charset="0"/>
              </a:rPr>
              <a:t>Lower canopy: nut trees – hazel</a:t>
            </a:r>
          </a:p>
          <a:p>
            <a:pPr lvl="1">
              <a:buFont typeface="Arial" panose="020B0604020202020204" pitchFamily="34" charset="0"/>
              <a:buChar char="•"/>
            </a:pPr>
            <a:r>
              <a:rPr lang="en-GB" sz="1200" dirty="0">
                <a:cs typeface="Arial" panose="020B0604020202020204" pitchFamily="34" charset="0"/>
              </a:rPr>
              <a:t>‘Woodland edge’ fruiting bushes - blackcurrants, raspberries</a:t>
            </a:r>
          </a:p>
          <a:p>
            <a:pPr lvl="1">
              <a:buFont typeface="Arial" panose="020B0604020202020204" pitchFamily="34" charset="0"/>
              <a:buChar char="•"/>
            </a:pPr>
            <a:r>
              <a:rPr lang="en-GB" sz="1200" dirty="0">
                <a:cs typeface="Arial" panose="020B0604020202020204" pitchFamily="34" charset="0"/>
              </a:rPr>
              <a:t>Herbaceous layer: Shade tolerant  Spring bulbs, </a:t>
            </a:r>
          </a:p>
          <a:p>
            <a:pPr marL="457200" lvl="1" indent="0">
              <a:buNone/>
            </a:pPr>
            <a:r>
              <a:rPr lang="en-GB" sz="1200" dirty="0">
                <a:cs typeface="Arial" panose="020B0604020202020204" pitchFamily="34" charset="0"/>
              </a:rPr>
              <a:t>perennial flowers for pollinators - </a:t>
            </a:r>
            <a:r>
              <a:rPr lang="en-GB" sz="1200" i="1" dirty="0">
                <a:cs typeface="Arial" panose="020B0604020202020204" pitchFamily="34" charset="0"/>
              </a:rPr>
              <a:t>Geranium </a:t>
            </a:r>
            <a:r>
              <a:rPr lang="en-GB" sz="1200" i="1" dirty="0" err="1">
                <a:cs typeface="Arial" panose="020B0604020202020204" pitchFamily="34" charset="0"/>
              </a:rPr>
              <a:t>phaeum</a:t>
            </a:r>
            <a:r>
              <a:rPr lang="en-GB" sz="1200" i="1" dirty="0">
                <a:cs typeface="Arial" panose="020B0604020202020204" pitchFamily="34" charset="0"/>
              </a:rPr>
              <a:t>.</a:t>
            </a:r>
          </a:p>
          <a:p>
            <a:pPr marL="0" indent="0">
              <a:buNone/>
            </a:pPr>
            <a:endParaRPr lang="en-GB" dirty="0">
              <a:latin typeface="Arial" panose="020B0604020202020204" pitchFamily="34" charset="0"/>
              <a:cs typeface="Arial" panose="020B0604020202020204" pitchFamily="34" charset="0"/>
            </a:endParaRPr>
          </a:p>
          <a:p>
            <a:pPr marL="0" indent="0">
              <a:buNone/>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46913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10" name="Picture 9"/>
          <p:cNvPicPr>
            <a:picLocks noChangeAspect="1"/>
          </p:cNvPicPr>
          <p:nvPr/>
        </p:nvPicPr>
        <p:blipFill>
          <a:blip r:embed="rId4"/>
          <a:stretch>
            <a:fillRect/>
          </a:stretch>
        </p:blipFill>
        <p:spPr>
          <a:xfrm>
            <a:off x="2307851" y="5222583"/>
            <a:ext cx="2085013" cy="225572"/>
          </a:xfrm>
          <a:prstGeom prst="rect">
            <a:avLst/>
          </a:prstGeom>
        </p:spPr>
      </p:pic>
      <p:pic>
        <p:nvPicPr>
          <p:cNvPr id="11" name="Picture 10"/>
          <p:cNvPicPr>
            <a:picLocks noChangeAspect="1"/>
          </p:cNvPicPr>
          <p:nvPr/>
        </p:nvPicPr>
        <p:blipFill>
          <a:blip r:embed="rId5"/>
          <a:stretch>
            <a:fillRect/>
          </a:stretch>
        </p:blipFill>
        <p:spPr>
          <a:xfrm>
            <a:off x="5297710" y="5060320"/>
            <a:ext cx="1459441" cy="550097"/>
          </a:xfrm>
          <a:prstGeom prst="rect">
            <a:avLst/>
          </a:prstGeom>
        </p:spPr>
      </p:pic>
      <p:pic>
        <p:nvPicPr>
          <p:cNvPr id="12" name="Picture 11"/>
          <p:cNvPicPr/>
          <p:nvPr/>
        </p:nvPicPr>
        <p:blipFill>
          <a:blip r:embed="rId6"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2" name="Title 1"/>
          <p:cNvSpPr>
            <a:spLocks noGrp="1"/>
          </p:cNvSpPr>
          <p:nvPr>
            <p:ph type="title"/>
          </p:nvPr>
        </p:nvSpPr>
        <p:spPr>
          <a:xfrm>
            <a:off x="441909" y="109969"/>
            <a:ext cx="8229600" cy="1143000"/>
          </a:xfrm>
        </p:spPr>
        <p:txBody>
          <a:bodyPr>
            <a:normAutofit/>
          </a:bodyPr>
          <a:lstStyle/>
          <a:p>
            <a:pPr algn="ctr"/>
            <a:r>
              <a:rPr lang="en-GB" dirty="0"/>
              <a:t>Gardening for Wildlife</a:t>
            </a:r>
          </a:p>
        </p:txBody>
      </p:sp>
      <p:sp>
        <p:nvSpPr>
          <p:cNvPr id="3" name="Content Placeholder 2"/>
          <p:cNvSpPr>
            <a:spLocks noGrp="1"/>
          </p:cNvSpPr>
          <p:nvPr>
            <p:ph idx="1"/>
          </p:nvPr>
        </p:nvSpPr>
        <p:spPr>
          <a:xfrm>
            <a:off x="55897" y="1060528"/>
            <a:ext cx="5509444" cy="4284186"/>
          </a:xfrm>
        </p:spPr>
        <p:txBody>
          <a:bodyPr>
            <a:normAutofit fontScale="92500" lnSpcReduction="10000"/>
          </a:bodyPr>
          <a:lstStyle/>
          <a:p>
            <a:pPr marL="0" indent="0">
              <a:buNone/>
            </a:pPr>
            <a:r>
              <a:rPr lang="en-GB" b="1" dirty="0">
                <a:solidFill>
                  <a:schemeClr val="accent3">
                    <a:lumMod val="50000"/>
                  </a:schemeClr>
                </a:solidFill>
                <a:cs typeface="Arial" panose="020B0604020202020204" pitchFamily="34" charset="0"/>
              </a:rPr>
              <a:t>Habitat Creation </a:t>
            </a:r>
          </a:p>
          <a:p>
            <a:pPr marL="0" indent="0">
              <a:buNone/>
            </a:pPr>
            <a:r>
              <a:rPr lang="en-GB" sz="1600" b="1" dirty="0">
                <a:solidFill>
                  <a:schemeClr val="accent3">
                    <a:lumMod val="50000"/>
                  </a:schemeClr>
                </a:solidFill>
                <a:cs typeface="Arial" panose="020B0604020202020204" pitchFamily="34" charset="0"/>
              </a:rPr>
              <a:t>(supporting the food web/promoting biodiversity)</a:t>
            </a:r>
            <a:endParaRPr lang="en-GB" sz="1600" b="1" dirty="0">
              <a:cs typeface="Arial" panose="020B0604020202020204" pitchFamily="34" charset="0"/>
            </a:endParaRPr>
          </a:p>
          <a:p>
            <a:pPr marL="0" indent="0">
              <a:buNone/>
            </a:pPr>
            <a:endParaRPr lang="en-GB" sz="1600" b="1" dirty="0">
              <a:cs typeface="Arial" panose="020B0604020202020204" pitchFamily="34" charset="0"/>
            </a:endParaRPr>
          </a:p>
          <a:p>
            <a:pPr lvl="1">
              <a:buFont typeface="Wingdings" panose="05000000000000000000" pitchFamily="2" charset="2"/>
              <a:buChar char="Ø"/>
            </a:pPr>
            <a:r>
              <a:rPr lang="en-GB" sz="2000" dirty="0">
                <a:cs typeface="Arial" panose="020B0604020202020204" pitchFamily="34" charset="0"/>
              </a:rPr>
              <a:t>Bees, butterflies and moths: pollinator service stations including wildflower swathes, meadow creation, blossom.</a:t>
            </a:r>
          </a:p>
          <a:p>
            <a:pPr lvl="1">
              <a:buFont typeface="Wingdings" panose="05000000000000000000" pitchFamily="2" charset="2"/>
              <a:buChar char="Ø"/>
            </a:pPr>
            <a:r>
              <a:rPr lang="en-GB" sz="2000" dirty="0">
                <a:cs typeface="Arial" panose="020B0604020202020204" pitchFamily="34" charset="0"/>
              </a:rPr>
              <a:t>Insects: log piles/bug hotels/wildflowers/ponds.</a:t>
            </a:r>
          </a:p>
          <a:p>
            <a:pPr lvl="1">
              <a:buFont typeface="Wingdings" panose="05000000000000000000" pitchFamily="2" charset="2"/>
              <a:buChar char="Ø"/>
            </a:pPr>
            <a:r>
              <a:rPr lang="en-GB" sz="2000" dirty="0">
                <a:cs typeface="Arial" panose="020B0604020202020204" pitchFamily="34" charset="0"/>
              </a:rPr>
              <a:t>Amphibians: ponds. </a:t>
            </a:r>
          </a:p>
          <a:p>
            <a:pPr lvl="1">
              <a:buFont typeface="Wingdings" panose="05000000000000000000" pitchFamily="2" charset="2"/>
              <a:buChar char="Ø"/>
            </a:pPr>
            <a:r>
              <a:rPr lang="en-GB" sz="2000" dirty="0">
                <a:cs typeface="Arial" panose="020B0604020202020204" pitchFamily="34" charset="0"/>
              </a:rPr>
              <a:t>Birds: boxes, feeding stations.</a:t>
            </a:r>
          </a:p>
          <a:p>
            <a:pPr lvl="1">
              <a:buFont typeface="Wingdings" panose="05000000000000000000" pitchFamily="2" charset="2"/>
              <a:buChar char="Ø"/>
            </a:pPr>
            <a:r>
              <a:rPr lang="en-GB" sz="2000" dirty="0">
                <a:cs typeface="Arial" panose="020B0604020202020204" pitchFamily="34" charset="0"/>
              </a:rPr>
              <a:t>Mammals: discourage! No cooked food in compost containers. Except hedgehogs.</a:t>
            </a:r>
          </a:p>
          <a:p>
            <a:pPr lvl="1">
              <a:buFont typeface="Wingdings" panose="05000000000000000000" pitchFamily="2" charset="2"/>
              <a:buChar char="Ø"/>
            </a:pPr>
            <a:r>
              <a:rPr lang="en-GB" sz="2000" dirty="0">
                <a:cs typeface="Arial" panose="020B0604020202020204" pitchFamily="34" charset="0"/>
              </a:rPr>
              <a:t>No chemicals!</a:t>
            </a:r>
          </a:p>
          <a:p>
            <a:pPr marL="393192" lvl="1" indent="0">
              <a:buNone/>
            </a:pPr>
            <a:endParaRPr lang="en-GB" sz="2000" dirty="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GB" sz="2000" dirty="0">
              <a:latin typeface="Arial" panose="020B0604020202020204" pitchFamily="34" charset="0"/>
              <a:cs typeface="Arial" panose="020B0604020202020204" pitchFamily="34" charset="0"/>
            </a:endParaRPr>
          </a:p>
          <a:p>
            <a:pPr marL="393192" lvl="1" indent="0">
              <a:buNone/>
            </a:pPr>
            <a:endParaRPr lang="en-GB" sz="2000" dirty="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GB" sz="2000" dirty="0">
              <a:latin typeface="Arial" panose="020B0604020202020204" pitchFamily="34" charset="0"/>
              <a:cs typeface="Arial" panose="020B0604020202020204" pitchFamily="34" charset="0"/>
            </a:endParaRPr>
          </a:p>
          <a:p>
            <a:pPr lvl="1">
              <a:buFont typeface="Wingdings" panose="05000000000000000000" pitchFamily="2" charset="2"/>
              <a:buChar char="Ø"/>
            </a:pPr>
            <a:endParaRPr lang="en-GB" sz="2000" dirty="0">
              <a:latin typeface="Arial" panose="020B0604020202020204" pitchFamily="34" charset="0"/>
              <a:cs typeface="Arial" panose="020B0604020202020204" pitchFamily="34" charset="0"/>
            </a:endParaRPr>
          </a:p>
          <a:p>
            <a:pPr marL="393192" lvl="1" indent="0">
              <a:buNone/>
            </a:pPr>
            <a:endParaRPr lang="en-GB"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32972" y="1196752"/>
            <a:ext cx="2873598" cy="1915732"/>
          </a:xfrm>
          <a:prstGeom prst="rect">
            <a:avLst/>
          </a:prstGeom>
        </p:spPr>
      </p:pic>
      <p:pic>
        <p:nvPicPr>
          <p:cNvPr id="4099"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32972" y="3501008"/>
            <a:ext cx="2851862" cy="2130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272228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314069"/>
            <a:ext cx="2736304" cy="19029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95536" y="1546984"/>
            <a:ext cx="4464496" cy="2677656"/>
          </a:xfrm>
          <a:prstGeom prst="rect">
            <a:avLst/>
          </a:prstGeom>
          <a:ln>
            <a:solidFill>
              <a:schemeClr val="accent6">
                <a:lumMod val="50000"/>
              </a:schemeClr>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Mix ‘brown’ to ‘green’ material to a </a:t>
            </a:r>
            <a:r>
              <a:rPr lang="en-GB" sz="2400" dirty="0">
                <a:cs typeface="Arial" panose="020B0604020202020204" pitchFamily="34" charset="0"/>
              </a:rPr>
              <a:t>70:30</a:t>
            </a:r>
            <a:r>
              <a:rPr lang="en-GB" sz="2400" dirty="0">
                <a:latin typeface="Arial" panose="020B0604020202020204" pitchFamily="34" charset="0"/>
                <a:cs typeface="Arial" panose="020B0604020202020204" pitchFamily="34" charset="0"/>
              </a:rPr>
              <a:t> ratio.</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Brown material includes leaf litter, cardboard, paper, twigs.</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Green material includes food waste, grass clippings, other fresh material</a:t>
            </a:r>
            <a:r>
              <a:rPr lang="en-GB" dirty="0">
                <a:latin typeface="Arial" panose="020B0604020202020204" pitchFamily="34" charset="0"/>
                <a:cs typeface="Arial" panose="020B0604020202020204" pitchFamily="34" charset="0"/>
              </a:rPr>
              <a:t>.</a:t>
            </a:r>
          </a:p>
        </p:txBody>
      </p:sp>
      <p:sp>
        <p:nvSpPr>
          <p:cNvPr id="9" name="Title 8"/>
          <p:cNvSpPr>
            <a:spLocks noGrp="1"/>
          </p:cNvSpPr>
          <p:nvPr>
            <p:ph type="title"/>
          </p:nvPr>
        </p:nvSpPr>
        <p:spPr/>
        <p:txBody>
          <a:bodyPr>
            <a:normAutofit fontScale="90000"/>
          </a:bodyPr>
          <a:lstStyle/>
          <a:p>
            <a:r>
              <a:rPr lang="en-GB" dirty="0">
                <a:latin typeface="+mn-lt"/>
                <a:cs typeface="Arial" panose="020B0604020202020204" pitchFamily="34" charset="0"/>
              </a:rPr>
              <a:t>Making Good Compost</a:t>
            </a:r>
            <a:br>
              <a:rPr lang="en-GB" dirty="0">
                <a:latin typeface="+mn-lt"/>
                <a:cs typeface="Arial" panose="020B0604020202020204" pitchFamily="34" charset="0"/>
              </a:rPr>
            </a:br>
            <a:endParaRPr lang="en-GB" dirty="0">
              <a:latin typeface="+mn-lt"/>
            </a:endParaRPr>
          </a:p>
        </p:txBody>
      </p:sp>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6" name="Picture 5"/>
          <p:cNvPicPr>
            <a:picLocks noChangeAspect="1"/>
          </p:cNvPicPr>
          <p:nvPr/>
        </p:nvPicPr>
        <p:blipFill>
          <a:blip r:embed="rId4"/>
          <a:stretch>
            <a:fillRect/>
          </a:stretch>
        </p:blipFill>
        <p:spPr>
          <a:xfrm>
            <a:off x="2307851" y="5222583"/>
            <a:ext cx="2085013" cy="225572"/>
          </a:xfrm>
          <a:prstGeom prst="rect">
            <a:avLst/>
          </a:prstGeom>
        </p:spPr>
      </p:pic>
      <p:pic>
        <p:nvPicPr>
          <p:cNvPr id="7" name="Picture 6"/>
          <p:cNvPicPr>
            <a:picLocks noChangeAspect="1"/>
          </p:cNvPicPr>
          <p:nvPr/>
        </p:nvPicPr>
        <p:blipFill>
          <a:blip r:embed="rId5"/>
          <a:stretch>
            <a:fillRect/>
          </a:stretch>
        </p:blipFill>
        <p:spPr>
          <a:xfrm>
            <a:off x="5297710" y="5060320"/>
            <a:ext cx="1459441" cy="550097"/>
          </a:xfrm>
          <a:prstGeom prst="rect">
            <a:avLst/>
          </a:prstGeom>
        </p:spPr>
      </p:pic>
      <p:pic>
        <p:nvPicPr>
          <p:cNvPr id="10" name="Picture 9"/>
          <p:cNvPicPr/>
          <p:nvPr/>
        </p:nvPicPr>
        <p:blipFill>
          <a:blip r:embed="rId6"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2" name="Picture 1"/>
          <p:cNvPicPr>
            <a:picLocks noChangeAspect="1"/>
          </p:cNvPicPr>
          <p:nvPr/>
        </p:nvPicPr>
        <p:blipFill>
          <a:blip r:embed="rId7"/>
          <a:stretch>
            <a:fillRect/>
          </a:stretch>
        </p:blipFill>
        <p:spPr>
          <a:xfrm>
            <a:off x="6506864" y="2975183"/>
            <a:ext cx="2466975" cy="1847850"/>
          </a:xfrm>
          <a:prstGeom prst="rect">
            <a:avLst/>
          </a:prstGeom>
        </p:spPr>
      </p:pic>
    </p:spTree>
    <p:extLst>
      <p:ext uri="{BB962C8B-B14F-4D97-AF65-F5344CB8AC3E}">
        <p14:creationId xmlns:p14="http://schemas.microsoft.com/office/powerpoint/2010/main" val="3540062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67544" y="43500"/>
            <a:ext cx="8229600" cy="1143000"/>
          </a:xfrm>
        </p:spPr>
        <p:txBody>
          <a:bodyPr>
            <a:normAutofit/>
          </a:bodyPr>
          <a:lstStyle/>
          <a:p>
            <a:pPr algn="ctr"/>
            <a:r>
              <a:rPr lang="en-GB" dirty="0"/>
              <a:t>Autumn Term</a:t>
            </a:r>
          </a:p>
        </p:txBody>
      </p:sp>
      <p:sp>
        <p:nvSpPr>
          <p:cNvPr id="4" name="Content Placeholder 3"/>
          <p:cNvSpPr>
            <a:spLocks noGrp="1"/>
          </p:cNvSpPr>
          <p:nvPr>
            <p:ph idx="1"/>
          </p:nvPr>
        </p:nvSpPr>
        <p:spPr>
          <a:xfrm>
            <a:off x="107504" y="1225689"/>
            <a:ext cx="4901829" cy="4495115"/>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en-GB" sz="2000" b="1" dirty="0">
                <a:cs typeface="Arial" panose="020B0604020202020204" pitchFamily="34" charset="0"/>
              </a:rPr>
              <a:t>Site Preparation and Planting</a:t>
            </a:r>
          </a:p>
          <a:p>
            <a:r>
              <a:rPr lang="en-GB" sz="1800" dirty="0">
                <a:cs typeface="Arial" panose="020B0604020202020204" pitchFamily="34" charset="0"/>
              </a:rPr>
              <a:t>Apply mulch (a thick layer of well rotted compost onto beds) to beds to supress weeds and feed the soil.</a:t>
            </a:r>
          </a:p>
          <a:p>
            <a:r>
              <a:rPr lang="en-GB" sz="1800" dirty="0">
                <a:cs typeface="Arial" panose="020B0604020202020204" pitchFamily="34" charset="0"/>
              </a:rPr>
              <a:t>Plant bare root trees/shrubs (Nov- March).</a:t>
            </a:r>
          </a:p>
          <a:p>
            <a:r>
              <a:rPr lang="en-GB" sz="1800" dirty="0">
                <a:cs typeface="Arial" panose="020B0604020202020204" pitchFamily="34" charset="0"/>
              </a:rPr>
              <a:t>Plant Spring flowering bulbs (Sept-Nov).</a:t>
            </a:r>
          </a:p>
          <a:p>
            <a:endParaRPr lang="en-GB" sz="2000" dirty="0">
              <a:cs typeface="Arial" panose="020B0604020202020204" pitchFamily="34" charset="0"/>
            </a:endParaRPr>
          </a:p>
          <a:p>
            <a:endParaRPr lang="en-GB" sz="800" dirty="0">
              <a:cs typeface="Arial" panose="020B0604020202020204" pitchFamily="34" charset="0"/>
            </a:endParaRPr>
          </a:p>
          <a:p>
            <a:pPr marL="0" indent="0">
              <a:buNone/>
            </a:pPr>
            <a:endParaRPr lang="en-GB" sz="800" dirty="0"/>
          </a:p>
          <a:p>
            <a:pPr marL="0" indent="0">
              <a:buNone/>
            </a:pPr>
            <a:r>
              <a:rPr lang="en-GB" sz="800" dirty="0">
                <a:cs typeface="Arial" panose="020B0604020202020204" pitchFamily="34" charset="0"/>
              </a:rPr>
              <a:t>                                                                      </a:t>
            </a:r>
          </a:p>
          <a:p>
            <a:endParaRPr lang="en-GB" sz="800" dirty="0">
              <a:cs typeface="Arial" panose="020B0604020202020204" pitchFamily="34" charset="0"/>
            </a:endParaRPr>
          </a:p>
          <a:p>
            <a:endParaRPr lang="en-GB" sz="800" dirty="0">
              <a:cs typeface="Arial" panose="020B0604020202020204" pitchFamily="34" charset="0"/>
            </a:endParaRPr>
          </a:p>
          <a:p>
            <a:endParaRPr lang="en-GB" sz="800" dirty="0">
              <a:cs typeface="Arial" panose="020B0604020202020204" pitchFamily="34" charset="0"/>
            </a:endParaRPr>
          </a:p>
          <a:p>
            <a:endParaRPr lang="en-GB" sz="800" dirty="0">
              <a:cs typeface="Arial" panose="020B0604020202020204" pitchFamily="34" charset="0"/>
            </a:endParaRPr>
          </a:p>
        </p:txBody>
      </p:sp>
      <p:pic>
        <p:nvPicPr>
          <p:cNvPr id="2053" name="Picture 5" descr="C:\Users\AugustaL\AppData\Local\Microsoft\Windows\INetCache\IE\5OOAOPCM\img03581_zpsabcc9991[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0"/>
            <a:ext cx="1835696" cy="11473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46578" y="3781217"/>
            <a:ext cx="2435320" cy="11364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009333" y="1225689"/>
            <a:ext cx="3888432" cy="4739759"/>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lgn="ctr"/>
            <a:r>
              <a:rPr lang="en-GB" b="1" dirty="0">
                <a:cs typeface="Arial" panose="020B0604020202020204" pitchFamily="34" charset="0"/>
              </a:rPr>
              <a:t>Pruning and Cutting Back</a:t>
            </a:r>
          </a:p>
          <a:p>
            <a:pPr algn="ctr"/>
            <a:endParaRPr lang="en-GB" b="1"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Prune some fruit trees and shrubs to promote next year’s growth.</a:t>
            </a:r>
          </a:p>
          <a:p>
            <a:pPr marL="285750" indent="-285750">
              <a:buFont typeface="Arial" panose="020B0604020202020204" pitchFamily="34" charset="0"/>
              <a:buChar char="•"/>
            </a:pPr>
            <a:r>
              <a:rPr lang="en-GB" dirty="0">
                <a:cs typeface="Arial" panose="020B0604020202020204" pitchFamily="34" charset="0"/>
              </a:rPr>
              <a:t>Cut back dead stems and foliage to add to the compost heap.</a:t>
            </a:r>
          </a:p>
          <a:p>
            <a:pPr marL="285750" indent="-285750">
              <a:buFont typeface="Arial" panose="020B0604020202020204" pitchFamily="34" charset="0"/>
              <a:buChar char="•"/>
            </a:pPr>
            <a:r>
              <a:rPr lang="en-GB" dirty="0">
                <a:cs typeface="Arial" panose="020B0604020202020204" pitchFamily="34" charset="0"/>
              </a:rPr>
              <a:t>Cut back current year’s growth on willow to maintain willow structures.</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endParaRPr lang="en-GB" dirty="0">
              <a:cs typeface="Arial" panose="020B0604020202020204" pitchFamily="34" charset="0"/>
            </a:endParaRPr>
          </a:p>
          <a:p>
            <a:r>
              <a:rPr lang="en-GB" sz="1400" dirty="0">
                <a:cs typeface="Arial" panose="020B0604020202020204" pitchFamily="34" charset="0"/>
              </a:rPr>
              <a:t>             Before                               After</a:t>
            </a:r>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4454446"/>
            <a:ext cx="1156539" cy="1450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8960" y="4425445"/>
            <a:ext cx="1285875" cy="150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5792" y="3573017"/>
            <a:ext cx="2623145" cy="122413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07504" y="5013176"/>
            <a:ext cx="4901829" cy="1768696"/>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GB" b="1" dirty="0">
                <a:cs typeface="Arial" panose="020B0604020202020204" pitchFamily="34" charset="0"/>
              </a:rPr>
              <a:t>Pond Maintenance</a:t>
            </a:r>
          </a:p>
          <a:p>
            <a:pPr marL="285750" indent="-285750">
              <a:buFont typeface="Arial" panose="020B0604020202020204" pitchFamily="34" charset="0"/>
              <a:buChar char="•"/>
            </a:pPr>
            <a:r>
              <a:rPr lang="en-GB" dirty="0">
                <a:cs typeface="Arial" panose="020B0604020202020204" pitchFamily="34" charset="0"/>
              </a:rPr>
              <a:t>Cover with a net to prevent acidification by leaf fall/regularly remove leaves.</a:t>
            </a:r>
          </a:p>
          <a:p>
            <a:pPr marL="285750" indent="-285750">
              <a:buFont typeface="Arial" panose="020B0604020202020204" pitchFamily="34" charset="0"/>
              <a:buChar char="•"/>
            </a:pPr>
            <a:r>
              <a:rPr lang="en-GB" dirty="0">
                <a:cs typeface="Arial" panose="020B0604020202020204" pitchFamily="34" charset="0"/>
              </a:rPr>
              <a:t>Put in a small ball to prevent it from freezing over.</a:t>
            </a:r>
          </a:p>
          <a:p>
            <a:pPr marL="285750" indent="-285750">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15436801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Spring Term</a:t>
            </a:r>
          </a:p>
        </p:txBody>
      </p:sp>
      <p:pic>
        <p:nvPicPr>
          <p:cNvPr id="4098" name="Picture 2" descr="C:\Users\AugustaL\AppData\Local\Microsoft\Windows\INetCache\IE\8VZG23VR\128373493_0e3929300e_z[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5454" y="2266841"/>
            <a:ext cx="2747796" cy="2060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945462"/>
            <a:ext cx="2700300" cy="195771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p:nvPr/>
        </p:nvPicPr>
        <p:blipFill>
          <a:blip r:embed="rId4"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8" name="Picture 7"/>
          <p:cNvPicPr>
            <a:picLocks noChangeAspect="1"/>
          </p:cNvPicPr>
          <p:nvPr/>
        </p:nvPicPr>
        <p:blipFill>
          <a:blip r:embed="rId5"/>
          <a:stretch>
            <a:fillRect/>
          </a:stretch>
        </p:blipFill>
        <p:spPr>
          <a:xfrm>
            <a:off x="2307851" y="5222583"/>
            <a:ext cx="2085013" cy="225572"/>
          </a:xfrm>
          <a:prstGeom prst="rect">
            <a:avLst/>
          </a:prstGeom>
        </p:spPr>
      </p:pic>
      <p:pic>
        <p:nvPicPr>
          <p:cNvPr id="9" name="Picture 8"/>
          <p:cNvPicPr>
            <a:picLocks noChangeAspect="1"/>
          </p:cNvPicPr>
          <p:nvPr/>
        </p:nvPicPr>
        <p:blipFill>
          <a:blip r:embed="rId6"/>
          <a:stretch>
            <a:fillRect/>
          </a:stretch>
        </p:blipFill>
        <p:spPr>
          <a:xfrm>
            <a:off x="5297710" y="5060320"/>
            <a:ext cx="1459441" cy="550097"/>
          </a:xfrm>
          <a:prstGeom prst="rect">
            <a:avLst/>
          </a:prstGeom>
        </p:spPr>
      </p:pic>
      <p:pic>
        <p:nvPicPr>
          <p:cNvPr id="10" name="Picture 9"/>
          <p:cNvPicPr/>
          <p:nvPr/>
        </p:nvPicPr>
        <p:blipFill>
          <a:blip r:embed="rId7"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3" name="Content Placeholder 2"/>
          <p:cNvSpPr>
            <a:spLocks noGrp="1"/>
          </p:cNvSpPr>
          <p:nvPr>
            <p:ph idx="1"/>
          </p:nvPr>
        </p:nvSpPr>
        <p:spPr>
          <a:xfrm>
            <a:off x="4282820" y="1612915"/>
            <a:ext cx="4403980" cy="3113241"/>
          </a:xfrm>
          <a:solidFill>
            <a:srgbClr val="FFFF99"/>
          </a:solidFill>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0" indent="0">
              <a:buNone/>
            </a:pPr>
            <a:r>
              <a:rPr lang="en-GB" dirty="0">
                <a:cs typeface="Arial" panose="020B0604020202020204" pitchFamily="34" charset="0"/>
              </a:rPr>
              <a:t>What can be done:</a:t>
            </a:r>
          </a:p>
          <a:p>
            <a:pPr marL="0" indent="0">
              <a:buNone/>
            </a:pPr>
            <a:endParaRPr lang="en-GB" dirty="0">
              <a:cs typeface="Arial" panose="020B0604020202020204" pitchFamily="34" charset="0"/>
            </a:endParaRPr>
          </a:p>
          <a:p>
            <a:r>
              <a:rPr lang="en-GB" dirty="0">
                <a:cs typeface="Arial" panose="020B0604020202020204" pitchFamily="34" charset="0"/>
              </a:rPr>
              <a:t>Sow seeds</a:t>
            </a:r>
          </a:p>
          <a:p>
            <a:r>
              <a:rPr lang="en-GB" dirty="0">
                <a:cs typeface="Arial" panose="020B0604020202020204" pitchFamily="34" charset="0"/>
              </a:rPr>
              <a:t>Plant perennials/annuals flowers.</a:t>
            </a:r>
          </a:p>
          <a:p>
            <a:r>
              <a:rPr lang="en-GB" dirty="0">
                <a:cs typeface="Arial" panose="020B0604020202020204" pitchFamily="34" charset="0"/>
              </a:rPr>
              <a:t>Start selectively removing so called ‘weeds’ to eliminate competition around your new plantings (trees to shrubs 3-5 years until they establish). But consider the pollinators! </a:t>
            </a:r>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3642957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13" name="Picture 12"/>
          <p:cNvPicPr>
            <a:picLocks noChangeAspect="1"/>
          </p:cNvPicPr>
          <p:nvPr/>
        </p:nvPicPr>
        <p:blipFill>
          <a:blip r:embed="rId3"/>
          <a:stretch>
            <a:fillRect/>
          </a:stretch>
        </p:blipFill>
        <p:spPr>
          <a:xfrm>
            <a:off x="2307851" y="5222583"/>
            <a:ext cx="2085013" cy="225572"/>
          </a:xfrm>
          <a:prstGeom prst="rect">
            <a:avLst/>
          </a:prstGeom>
        </p:spPr>
      </p:pic>
      <p:pic>
        <p:nvPicPr>
          <p:cNvPr id="14" name="Picture 13"/>
          <p:cNvPicPr>
            <a:picLocks noChangeAspect="1"/>
          </p:cNvPicPr>
          <p:nvPr/>
        </p:nvPicPr>
        <p:blipFill>
          <a:blip r:embed="rId4"/>
          <a:stretch>
            <a:fillRect/>
          </a:stretch>
        </p:blipFill>
        <p:spPr>
          <a:xfrm>
            <a:off x="5297710" y="506032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2" name="Title 1"/>
          <p:cNvSpPr>
            <a:spLocks noGrp="1"/>
          </p:cNvSpPr>
          <p:nvPr>
            <p:ph type="title"/>
          </p:nvPr>
        </p:nvSpPr>
        <p:spPr>
          <a:xfrm>
            <a:off x="1331640" y="476672"/>
            <a:ext cx="6192688" cy="648072"/>
          </a:xfrm>
        </p:spPr>
        <p:txBody>
          <a:bodyPr>
            <a:normAutofit fontScale="90000"/>
          </a:bodyPr>
          <a:lstStyle/>
          <a:p>
            <a:pPr algn="ctr"/>
            <a:r>
              <a:rPr lang="en-GB" dirty="0"/>
              <a:t>Summer Term</a:t>
            </a:r>
          </a:p>
        </p:txBody>
      </p:sp>
      <p:sp>
        <p:nvSpPr>
          <p:cNvPr id="3" name="Content Placeholder 2"/>
          <p:cNvSpPr>
            <a:spLocks noGrp="1"/>
          </p:cNvSpPr>
          <p:nvPr>
            <p:ph idx="1"/>
          </p:nvPr>
        </p:nvSpPr>
        <p:spPr>
          <a:xfrm>
            <a:off x="386976" y="1617870"/>
            <a:ext cx="1592735" cy="1825871"/>
          </a:xfrm>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r>
              <a:rPr lang="en-GB" sz="2400" dirty="0">
                <a:cs typeface="Arial" panose="020B0604020202020204" pitchFamily="34" charset="0"/>
              </a:rPr>
              <a:t>Watering </a:t>
            </a:r>
          </a:p>
        </p:txBody>
      </p:sp>
      <p:pic>
        <p:nvPicPr>
          <p:cNvPr id="5123" name="Picture 3" descr="C:\Users\AugustaL\AppData\Local\Microsoft\Windows\INetCache\IE\5OOAOPCM\IMG_9882[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3900" y="2262541"/>
            <a:ext cx="1585817" cy="10572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rot="10800000" flipV="1">
            <a:off x="2374543" y="1675682"/>
            <a:ext cx="1699003"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400" dirty="0">
                <a:latin typeface="Arial" panose="020B0604020202020204" pitchFamily="34" charset="0"/>
                <a:cs typeface="Arial" panose="020B0604020202020204" pitchFamily="34" charset="0"/>
              </a:rPr>
              <a:t>Feeding</a:t>
            </a:r>
          </a:p>
          <a:p>
            <a:pPr algn="ct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a:p>
            <a:pPr algn="ctr"/>
            <a:endParaRPr lang="en-GB" sz="2400" dirty="0">
              <a:latin typeface="Arial" panose="020B0604020202020204" pitchFamily="34" charset="0"/>
              <a:cs typeface="Arial" panose="020B0604020202020204" pitchFamily="34" charset="0"/>
            </a:endParaRPr>
          </a:p>
        </p:txBody>
      </p:sp>
      <p:pic>
        <p:nvPicPr>
          <p:cNvPr id="5124" name="Picture 4" descr="C:\Users\AugustaL\AppData\Local\Microsoft\Windows\INetCache\IE\8VZG23VR\Kelp[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64674" y="2230321"/>
            <a:ext cx="1219200" cy="1828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flipH="1">
            <a:off x="4440342" y="1737237"/>
            <a:ext cx="1603038" cy="255454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000" dirty="0">
                <a:latin typeface="Arial" panose="020B0604020202020204" pitchFamily="34" charset="0"/>
                <a:cs typeface="Arial" panose="020B0604020202020204" pitchFamily="34" charset="0"/>
              </a:rPr>
              <a:t>Harvesting</a:t>
            </a: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pic>
        <p:nvPicPr>
          <p:cNvPr id="5126" name="Picture 6" descr="C:\Users\AugustaL\AppData\Local\Microsoft\Windows\INetCache\IE\KF7ZXVOE\3731679837_bfc2d15eb8_b[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36054" y="2230321"/>
            <a:ext cx="1432463" cy="19099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228184" y="1694952"/>
            <a:ext cx="2736304"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2000" dirty="0">
                <a:latin typeface="Arial" panose="020B0604020202020204" pitchFamily="34" charset="0"/>
                <a:cs typeface="Arial" panose="020B0604020202020204" pitchFamily="34" charset="0"/>
              </a:rPr>
              <a:t>Enjoying!</a:t>
            </a:r>
          </a:p>
          <a:p>
            <a:pPr algn="ct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a:p>
            <a:pPr algn="ctr"/>
            <a:endParaRPr lang="en-GB" sz="2000" dirty="0">
              <a:latin typeface="Arial" panose="020B0604020202020204" pitchFamily="34" charset="0"/>
              <a:cs typeface="Arial" panose="020B0604020202020204" pitchFamily="34" charset="0"/>
            </a:endParaRPr>
          </a:p>
        </p:txBody>
      </p:sp>
      <p:pic>
        <p:nvPicPr>
          <p:cNvPr id="5129"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20753" y="2100279"/>
            <a:ext cx="2429878" cy="1822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7074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pic>
        <p:nvPicPr>
          <p:cNvPr id="5" name="Picture 4"/>
          <p:cNvPicPr>
            <a:picLocks noChangeAspect="1"/>
          </p:cNvPicPr>
          <p:nvPr/>
        </p:nvPicPr>
        <p:blipFill>
          <a:blip r:embed="rId3"/>
          <a:stretch>
            <a:fillRect/>
          </a:stretch>
        </p:blipFill>
        <p:spPr>
          <a:xfrm>
            <a:off x="2307851" y="5222583"/>
            <a:ext cx="2085013" cy="225572"/>
          </a:xfrm>
          <a:prstGeom prst="rect">
            <a:avLst/>
          </a:prstGeom>
        </p:spPr>
      </p:pic>
      <p:pic>
        <p:nvPicPr>
          <p:cNvPr id="6" name="Picture 5"/>
          <p:cNvPicPr>
            <a:picLocks noChangeAspect="1"/>
          </p:cNvPicPr>
          <p:nvPr/>
        </p:nvPicPr>
        <p:blipFill>
          <a:blip r:embed="rId4"/>
          <a:stretch>
            <a:fillRect/>
          </a:stretch>
        </p:blipFill>
        <p:spPr>
          <a:xfrm>
            <a:off x="5297710" y="5060320"/>
            <a:ext cx="1459441" cy="550097"/>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2" name="Title 1"/>
          <p:cNvSpPr>
            <a:spLocks noGrp="1"/>
          </p:cNvSpPr>
          <p:nvPr>
            <p:ph type="title"/>
          </p:nvPr>
        </p:nvSpPr>
        <p:spPr/>
        <p:txBody>
          <a:bodyPr>
            <a:normAutofit fontScale="90000"/>
          </a:bodyPr>
          <a:lstStyle/>
          <a:p>
            <a:r>
              <a:rPr lang="en-GB" dirty="0"/>
              <a:t>Making Good use of Small Space</a:t>
            </a:r>
            <a:br>
              <a:rPr lang="en-GB" dirty="0"/>
            </a:br>
            <a:r>
              <a:rPr lang="en-GB" dirty="0"/>
              <a:t>Marsden Infant School Case Study</a:t>
            </a:r>
          </a:p>
        </p:txBody>
      </p:sp>
      <p:sp>
        <p:nvSpPr>
          <p:cNvPr id="3" name="Content Placeholder 2"/>
          <p:cNvSpPr>
            <a:spLocks noGrp="1"/>
          </p:cNvSpPr>
          <p:nvPr>
            <p:ph idx="1"/>
          </p:nvPr>
        </p:nvSpPr>
        <p:spPr>
          <a:xfrm>
            <a:off x="477515" y="1280126"/>
            <a:ext cx="8229600" cy="4525963"/>
          </a:xfrm>
        </p:spPr>
        <p:txBody>
          <a:bodyPr>
            <a:normAutofit fontScale="47500" lnSpcReduction="20000"/>
          </a:bodyPr>
          <a:lstStyle/>
          <a:p>
            <a:pPr marL="0" indent="0">
              <a:buNone/>
            </a:pPr>
            <a:endParaRPr lang="en-GB" dirty="0"/>
          </a:p>
          <a:p>
            <a:pPr marL="0" indent="0">
              <a:buNone/>
            </a:pPr>
            <a:r>
              <a:rPr lang="en-GB" b="1" dirty="0"/>
              <a:t>Grounds:</a:t>
            </a:r>
          </a:p>
          <a:p>
            <a:pPr marL="0" indent="0">
              <a:buNone/>
            </a:pPr>
            <a:r>
              <a:rPr lang="en-GB" dirty="0"/>
              <a:t>Small tarmac playground and raised beds situated around the edge of the playground.</a:t>
            </a:r>
          </a:p>
          <a:p>
            <a:pPr marL="0" indent="0">
              <a:buNone/>
            </a:pPr>
            <a:r>
              <a:rPr lang="en-GB" b="1" dirty="0"/>
              <a:t>Issue:</a:t>
            </a:r>
          </a:p>
          <a:p>
            <a:pPr marL="0" indent="0">
              <a:buNone/>
            </a:pPr>
            <a:r>
              <a:rPr lang="en-GB" dirty="0"/>
              <a:t>The school wanted to incorporate growing and tending vegetables and fruit into the routine of the school week. The challenge was how to do this in the raised borders in a small playground. With lots of curious and prying hands at play time, together with the slugs, would the vegetables stand much of a chance?</a:t>
            </a:r>
          </a:p>
          <a:p>
            <a:pPr marL="0" indent="0">
              <a:buNone/>
            </a:pPr>
            <a:r>
              <a:rPr lang="en-GB" b="1" dirty="0"/>
              <a:t>Solution:</a:t>
            </a:r>
          </a:p>
          <a:p>
            <a:pPr marL="0" indent="0">
              <a:buNone/>
            </a:pPr>
            <a:r>
              <a:rPr lang="en-GB" dirty="0"/>
              <a:t>The answer was to fill the majority of the beds with permanent hardy plants – raspberry &amp; blackcurrant bushes, a dwarf apple tree, strawberry bed and perennial herbs and flowers such as rosemary, sage, fennel, thyme, geraniums and daisies. In the small area left we grow easy food crops, close together – potatoes, climbing beans, leeks, garlic, beetroot, pumpkins - grown upwards on plant supports to keep the plants away from prying hands. Experimenting with safe methods of slug control is a lesson in itself. What will work? eggshells, bran, bottle cloches, sheep’s wool?</a:t>
            </a:r>
          </a:p>
          <a:p>
            <a:pPr marL="0" indent="0">
              <a:buNone/>
            </a:pPr>
            <a:r>
              <a:rPr lang="en-GB" b="1" dirty="0"/>
              <a:t>Impact:</a:t>
            </a:r>
          </a:p>
          <a:p>
            <a:pPr marL="0" indent="0">
              <a:buNone/>
            </a:pPr>
            <a:r>
              <a:rPr lang="en-GB" dirty="0"/>
              <a:t>We have put up clearly marked signs telling the children and teachers what everything is: a compost bin, a digging area, an apple tree, beans growing here! Even in a small busy space you can pack a lot in.</a:t>
            </a:r>
          </a:p>
          <a:p>
            <a:pPr marL="0" indent="0">
              <a:buNone/>
            </a:pPr>
            <a:endParaRPr lang="en-GB" dirty="0"/>
          </a:p>
        </p:txBody>
      </p:sp>
    </p:spTree>
    <p:extLst>
      <p:ext uri="{BB962C8B-B14F-4D97-AF65-F5344CB8AC3E}">
        <p14:creationId xmlns:p14="http://schemas.microsoft.com/office/powerpoint/2010/main" val="36777600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16632"/>
            <a:ext cx="8972860" cy="4522514"/>
          </a:xfrm>
          <a:prstGeom prst="rect">
            <a:avLst/>
          </a:prstGeom>
        </p:spPr>
      </p:pic>
      <p:sp>
        <p:nvSpPr>
          <p:cNvPr id="8" name="Rectangle 3"/>
          <p:cNvSpPr>
            <a:spLocks noChangeArrowheads="1"/>
          </p:cNvSpPr>
          <p:nvPr/>
        </p:nvSpPr>
        <p:spPr bwMode="auto">
          <a:xfrm>
            <a:off x="115876" y="4797152"/>
            <a:ext cx="8856984" cy="1754326"/>
          </a:xfrm>
          <a:prstGeom prst="rect">
            <a:avLst/>
          </a:prstGeom>
          <a:solidFill>
            <a:srgbClr val="FFFFFF"/>
          </a:solidFill>
          <a:ln w="9525">
            <a:solidFill>
              <a:srgbClr val="FFC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After many years of trying without success we have been delighted to have some crops to harvest and colorful flowers around our playground. The blackcurrant crumble was a definite tasty treat for our school lunch. It now feels we have made a breakthrough in keeping the slugs at bay and can work with the children to nurture things that ‘grow’. Thank you</a:t>
            </a:r>
            <a:br>
              <a:rPr kumimoji="0" lang="en-US" altLang="en-US" sz="1800" b="0" i="0" u="none" strike="noStrike" cap="none" normalizeH="0" baseline="0" dirty="0">
                <a:ln>
                  <a:noFill/>
                </a:ln>
                <a:solidFill>
                  <a:schemeClr val="tx1"/>
                </a:solidFill>
                <a:effectLst/>
                <a:latin typeface="Arial" panose="020B0604020202020204" pitchFamily="34" charset="0"/>
              </a:rPr>
            </a:br>
            <a:r>
              <a:rPr kumimoji="0" lang="en-US" altLang="en-US" sz="1800" b="0" i="1" u="none" strike="noStrike" cap="none" normalizeH="0" baseline="0" dirty="0">
                <a:ln>
                  <a:noFill/>
                </a:ln>
                <a:solidFill>
                  <a:schemeClr val="tx1"/>
                </a:solidFill>
                <a:effectLst/>
                <a:latin typeface="Arial" panose="020B0604020202020204" pitchFamily="34" charset="0"/>
              </a:rPr>
              <a:t>Frances Swallow, </a:t>
            </a:r>
            <a:r>
              <a:rPr kumimoji="0" lang="en-US" altLang="en-US" sz="1800" b="0" i="1" u="none" strike="noStrike" cap="none" normalizeH="0" baseline="0" dirty="0" err="1">
                <a:ln>
                  <a:noFill/>
                </a:ln>
                <a:solidFill>
                  <a:schemeClr val="tx1"/>
                </a:solidFill>
                <a:effectLst/>
                <a:latin typeface="Arial" panose="020B0604020202020204" pitchFamily="34" charset="0"/>
              </a:rPr>
              <a:t>Headteacher</a:t>
            </a:r>
            <a:r>
              <a:rPr kumimoji="0" lang="en-US" altLang="en-US" sz="1800" b="0" i="1" u="none" strike="noStrike" cap="none" normalizeH="0" baseline="0" dirty="0">
                <a:ln>
                  <a:noFill/>
                </a:ln>
                <a:solidFill>
                  <a:schemeClr val="tx1"/>
                </a:solidFill>
                <a:effectLst/>
                <a:latin typeface="Arial" panose="020B0604020202020204" pitchFamily="34" charset="0"/>
              </a:rPr>
              <a:t>, Marsden Infant and Nursery School, Marsden</a:t>
            </a:r>
            <a:r>
              <a:rPr kumimoji="0" lang="en-US" altLang="en-US" sz="1800" b="0"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215509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3"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4"/>
          <a:stretch>
            <a:fillRect/>
          </a:stretch>
        </p:blipFill>
        <p:spPr>
          <a:xfrm>
            <a:off x="2307851" y="5222583"/>
            <a:ext cx="2085013" cy="225572"/>
          </a:xfrm>
          <a:prstGeom prst="rect">
            <a:avLst/>
          </a:prstGeom>
        </p:spPr>
      </p:pic>
      <p:pic>
        <p:nvPicPr>
          <p:cNvPr id="11" name="Picture 10"/>
          <p:cNvPicPr>
            <a:picLocks noChangeAspect="1"/>
          </p:cNvPicPr>
          <p:nvPr/>
        </p:nvPicPr>
        <p:blipFill>
          <a:blip r:embed="rId5"/>
          <a:stretch>
            <a:fillRect/>
          </a:stretch>
        </p:blipFill>
        <p:spPr>
          <a:xfrm>
            <a:off x="5297710" y="5060320"/>
            <a:ext cx="1459441" cy="550097"/>
          </a:xfrm>
          <a:prstGeom prst="rect">
            <a:avLst/>
          </a:prstGeom>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Play</a:t>
            </a:r>
          </a:p>
        </p:txBody>
      </p:sp>
      <p:sp>
        <p:nvSpPr>
          <p:cNvPr id="5" name="Content Placeholder 4"/>
          <p:cNvSpPr>
            <a:spLocks noGrp="1"/>
          </p:cNvSpPr>
          <p:nvPr>
            <p:ph idx="1"/>
          </p:nvPr>
        </p:nvSpPr>
        <p:spPr>
          <a:xfrm>
            <a:off x="490902" y="1176475"/>
            <a:ext cx="8229600" cy="4525963"/>
          </a:xfrm>
        </p:spPr>
        <p:txBody>
          <a:bodyPr>
            <a:normAutofit/>
          </a:bodyPr>
          <a:lstStyle/>
          <a:p>
            <a:pPr marL="0" indent="0">
              <a:buNone/>
            </a:pPr>
            <a:r>
              <a:rPr lang="en-GB" sz="2400" dirty="0"/>
              <a:t>There are many different features that give pupils plentiful opportunities for:</a:t>
            </a:r>
          </a:p>
          <a:p>
            <a:pPr marL="0" indent="0">
              <a:buNone/>
            </a:pPr>
            <a:endParaRPr lang="en-GB" sz="2400" dirty="0"/>
          </a:p>
          <a:p>
            <a:r>
              <a:rPr lang="en-GB" sz="2400" dirty="0"/>
              <a:t>climbing and scrambling</a:t>
            </a:r>
          </a:p>
          <a:p>
            <a:r>
              <a:rPr lang="en-GB" sz="2400" dirty="0"/>
              <a:t>balancing</a:t>
            </a:r>
          </a:p>
          <a:p>
            <a:r>
              <a:rPr lang="en-GB" sz="2400" dirty="0"/>
              <a:t>swinging</a:t>
            </a:r>
          </a:p>
          <a:p>
            <a:r>
              <a:rPr lang="en-GB" sz="2400" dirty="0"/>
              <a:t>jumping off or between</a:t>
            </a:r>
          </a:p>
          <a:p>
            <a:endParaRPr lang="en-GB" dirty="0"/>
          </a:p>
        </p:txBody>
      </p:sp>
      <p:pic>
        <p:nvPicPr>
          <p:cNvPr id="3" name="Picture 2"/>
          <p:cNvPicPr>
            <a:picLocks noChangeAspect="1"/>
          </p:cNvPicPr>
          <p:nvPr/>
        </p:nvPicPr>
        <p:blipFill>
          <a:blip r:embed="rId7"/>
          <a:stretch>
            <a:fillRect/>
          </a:stretch>
        </p:blipFill>
        <p:spPr>
          <a:xfrm>
            <a:off x="4357586" y="1902608"/>
            <a:ext cx="3097553" cy="2191519"/>
          </a:xfrm>
          <a:prstGeom prst="rect">
            <a:avLst/>
          </a:prstGeom>
        </p:spPr>
      </p:pic>
      <p:pic>
        <p:nvPicPr>
          <p:cNvPr id="6146" name="Picture 2" descr="Balancing fun from Learning for Life (&quot;,) | Outdoor classroom, Natural  playground, Outdoor play space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93868" y="3325695"/>
            <a:ext cx="3215680" cy="2411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3715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Play</a:t>
            </a:r>
          </a:p>
        </p:txBody>
      </p:sp>
      <p:sp>
        <p:nvSpPr>
          <p:cNvPr id="5" name="Content Placeholder 4"/>
          <p:cNvSpPr>
            <a:spLocks noGrp="1"/>
          </p:cNvSpPr>
          <p:nvPr>
            <p:ph idx="1"/>
          </p:nvPr>
        </p:nvSpPr>
        <p:spPr>
          <a:xfrm>
            <a:off x="147981" y="980089"/>
            <a:ext cx="5688632" cy="4346780"/>
          </a:xfrm>
        </p:spPr>
        <p:txBody>
          <a:bodyPr>
            <a:normAutofit/>
          </a:bodyPr>
          <a:lstStyle/>
          <a:p>
            <a:pPr marL="0" indent="0">
              <a:buNone/>
            </a:pPr>
            <a:r>
              <a:rPr lang="en-GB" sz="2000" dirty="0"/>
              <a:t>These include…</a:t>
            </a:r>
          </a:p>
          <a:p>
            <a:pPr marL="0" indent="0">
              <a:buNone/>
            </a:pPr>
            <a:endParaRPr lang="en-GB" sz="2000" dirty="0"/>
          </a:p>
          <a:p>
            <a:r>
              <a:rPr lang="en-GB" sz="2000" dirty="0"/>
              <a:t>Good trails or paths to encourage walking or running</a:t>
            </a:r>
          </a:p>
          <a:p>
            <a:r>
              <a:rPr lang="en-GB" sz="2000" dirty="0"/>
              <a:t>Slopes and dips to encourage running and rolling </a:t>
            </a:r>
          </a:p>
          <a:p>
            <a:r>
              <a:rPr lang="en-GB" sz="2000" dirty="0"/>
              <a:t>Opportunities for physical challenge and for pupils to assess and manage risk in play</a:t>
            </a:r>
          </a:p>
          <a:p>
            <a:r>
              <a:rPr lang="en-GB" sz="2000" dirty="0"/>
              <a:t>Good range of game markings painted on the playground</a:t>
            </a:r>
          </a:p>
          <a:p>
            <a:r>
              <a:rPr lang="en-GB" sz="2000" dirty="0"/>
              <a:t>Range of goals, targets and hoops to encourage play and sport</a:t>
            </a:r>
          </a:p>
          <a:p>
            <a:endParaRPr lang="en-GB" sz="2000" dirty="0"/>
          </a:p>
        </p:txBody>
      </p:sp>
      <p:pic>
        <p:nvPicPr>
          <p:cNvPr id="7170" name="Picture 2" descr="6 Playground Resources For Outdoor Maths | Pentagon Pla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23272" y="3153479"/>
            <a:ext cx="2909187" cy="218189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azel Primary's Magnificent School Playground | Pentagon Play"/>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7395" y="1143094"/>
            <a:ext cx="3097842" cy="1743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596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3" name="Picture 2"/>
          <p:cNvPicPr>
            <a:picLocks noChangeAspect="1"/>
          </p:cNvPicPr>
          <p:nvPr/>
        </p:nvPicPr>
        <p:blipFill>
          <a:blip r:embed="rId6"/>
          <a:stretch>
            <a:fillRect/>
          </a:stretch>
        </p:blipFill>
        <p:spPr>
          <a:xfrm>
            <a:off x="1033704" y="0"/>
            <a:ext cx="7030684" cy="6858000"/>
          </a:xfrm>
          <a:prstGeom prst="rect">
            <a:avLst/>
          </a:prstGeom>
        </p:spPr>
      </p:pic>
    </p:spTree>
    <p:extLst>
      <p:ext uri="{BB962C8B-B14F-4D97-AF65-F5344CB8AC3E}">
        <p14:creationId xmlns:p14="http://schemas.microsoft.com/office/powerpoint/2010/main" val="437690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208710"/>
            <a:ext cx="8229600" cy="1143000"/>
          </a:xfrm>
        </p:spPr>
        <p:txBody>
          <a:bodyPr>
            <a:normAutofit fontScale="90000"/>
          </a:bodyPr>
          <a:lstStyle/>
          <a:p>
            <a:r>
              <a:rPr lang="en-GB" dirty="0"/>
              <a:t>Imaginative Play</a:t>
            </a:r>
            <a:br>
              <a:rPr lang="en-GB" dirty="0"/>
            </a:br>
            <a:endParaRPr lang="en-GB" dirty="0"/>
          </a:p>
        </p:txBody>
      </p:sp>
      <p:sp>
        <p:nvSpPr>
          <p:cNvPr id="5" name="Content Placeholder 4"/>
          <p:cNvSpPr>
            <a:spLocks noGrp="1"/>
          </p:cNvSpPr>
          <p:nvPr>
            <p:ph idx="1"/>
          </p:nvPr>
        </p:nvSpPr>
        <p:spPr>
          <a:xfrm>
            <a:off x="180263" y="1406679"/>
            <a:ext cx="5131532" cy="3928763"/>
          </a:xfrm>
        </p:spPr>
        <p:txBody>
          <a:bodyPr>
            <a:normAutofit fontScale="55000" lnSpcReduction="20000"/>
          </a:bodyPr>
          <a:lstStyle/>
          <a:p>
            <a:pPr marL="0" indent="0">
              <a:buNone/>
            </a:pPr>
            <a:r>
              <a:rPr lang="en-GB" dirty="0"/>
              <a:t>There are an array of features that give pupils plentiful opportunities for imaginative play such as:</a:t>
            </a:r>
          </a:p>
          <a:p>
            <a:pPr marL="0" indent="0">
              <a:buNone/>
            </a:pPr>
            <a:endParaRPr lang="en-GB" dirty="0"/>
          </a:p>
          <a:p>
            <a:r>
              <a:rPr lang="en-GB" dirty="0"/>
              <a:t>Uncut grass </a:t>
            </a:r>
          </a:p>
          <a:p>
            <a:r>
              <a:rPr lang="en-GB" dirty="0"/>
              <a:t>Areas of woodland or shrubs in </a:t>
            </a:r>
          </a:p>
          <a:p>
            <a:r>
              <a:rPr lang="en-GB" dirty="0"/>
              <a:t>Bushes, willow tunnels or dens create fun hiding spaces</a:t>
            </a:r>
          </a:p>
          <a:p>
            <a:r>
              <a:rPr lang="en-GB" dirty="0"/>
              <a:t>Soil and muddy areas/mud kitchen</a:t>
            </a:r>
          </a:p>
          <a:p>
            <a:r>
              <a:rPr lang="en-GB" dirty="0"/>
              <a:t>Sand pit/area</a:t>
            </a:r>
          </a:p>
          <a:p>
            <a:r>
              <a:rPr lang="en-GB" dirty="0"/>
              <a:t>Larger tree trunks / logs provide creative play possibilities</a:t>
            </a:r>
          </a:p>
          <a:p>
            <a:r>
              <a:rPr lang="en-GB" dirty="0"/>
              <a:t>Larger rocks and boulders provide creative play possibilities</a:t>
            </a:r>
          </a:p>
          <a:p>
            <a:endParaRPr lang="en-GB" dirty="0"/>
          </a:p>
        </p:txBody>
      </p:sp>
      <p:pic>
        <p:nvPicPr>
          <p:cNvPr id="8196" name="Picture 4" descr="More Sustainable (and Beautiful) Alternatives to a Grass Lawn | NRDC"/>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67336" y="3087989"/>
            <a:ext cx="2818088" cy="1878725"/>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6" descr="In your school grounds | Derbyshire Wildlife Tru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 name="Picture 5"/>
          <p:cNvPicPr>
            <a:picLocks noChangeAspect="1"/>
          </p:cNvPicPr>
          <p:nvPr/>
        </p:nvPicPr>
        <p:blipFill>
          <a:blip r:embed="rId7"/>
          <a:stretch>
            <a:fillRect/>
          </a:stretch>
        </p:blipFill>
        <p:spPr>
          <a:xfrm>
            <a:off x="6300192" y="993099"/>
            <a:ext cx="2466975" cy="1847850"/>
          </a:xfrm>
          <a:prstGeom prst="rect">
            <a:avLst/>
          </a:prstGeom>
        </p:spPr>
      </p:pic>
    </p:spTree>
    <p:extLst>
      <p:ext uri="{BB962C8B-B14F-4D97-AF65-F5344CB8AC3E}">
        <p14:creationId xmlns:p14="http://schemas.microsoft.com/office/powerpoint/2010/main" val="11366223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208710"/>
            <a:ext cx="8229600" cy="1143000"/>
          </a:xfrm>
        </p:spPr>
        <p:txBody>
          <a:bodyPr>
            <a:normAutofit fontScale="90000"/>
          </a:bodyPr>
          <a:lstStyle/>
          <a:p>
            <a:r>
              <a:rPr lang="en-GB" dirty="0"/>
              <a:t>Resources</a:t>
            </a:r>
            <a:br>
              <a:rPr lang="en-GB" dirty="0"/>
            </a:br>
            <a:endParaRPr lang="en-GB" dirty="0"/>
          </a:p>
        </p:txBody>
      </p:sp>
      <p:sp>
        <p:nvSpPr>
          <p:cNvPr id="5" name="Content Placeholder 4"/>
          <p:cNvSpPr>
            <a:spLocks noGrp="1"/>
          </p:cNvSpPr>
          <p:nvPr>
            <p:ph idx="1"/>
          </p:nvPr>
        </p:nvSpPr>
        <p:spPr>
          <a:xfrm>
            <a:off x="490902" y="1268760"/>
            <a:ext cx="6025314" cy="4433678"/>
          </a:xfrm>
        </p:spPr>
        <p:txBody>
          <a:bodyPr>
            <a:normAutofit fontScale="70000" lnSpcReduction="20000"/>
          </a:bodyPr>
          <a:lstStyle/>
          <a:p>
            <a:pPr marL="0" indent="0">
              <a:buNone/>
            </a:pPr>
            <a:r>
              <a:rPr lang="en-GB" dirty="0"/>
              <a:t>There are also many natural resources that give pupils opportunities for imaginative play:</a:t>
            </a:r>
          </a:p>
          <a:p>
            <a:endParaRPr lang="en-GB" dirty="0"/>
          </a:p>
          <a:p>
            <a:r>
              <a:rPr lang="en-GB" dirty="0"/>
              <a:t>Natural materials for play; berries, cones, bark, twigs, leaves etc.</a:t>
            </a:r>
          </a:p>
          <a:p>
            <a:r>
              <a:rPr lang="en-GB" dirty="0"/>
              <a:t>Providing additional natural materials for play; wooden discs, stones, poles, straw etc. </a:t>
            </a:r>
          </a:p>
          <a:p>
            <a:r>
              <a:rPr lang="en-GB" dirty="0"/>
              <a:t>Materials and spaces for den-building</a:t>
            </a:r>
          </a:p>
          <a:p>
            <a:r>
              <a:rPr lang="en-GB" dirty="0"/>
              <a:t>Children have access to non-natural loose materials for play; tyres, guttering, blankets, milk crates etc. </a:t>
            </a:r>
          </a:p>
          <a:p>
            <a:r>
              <a:rPr lang="en-GB" dirty="0"/>
              <a:t>Wood storage for outdoor play materials</a:t>
            </a:r>
          </a:p>
          <a:p>
            <a:endParaRPr lang="en-GB" dirty="0"/>
          </a:p>
        </p:txBody>
      </p:sp>
      <p:pic>
        <p:nvPicPr>
          <p:cNvPr id="9218" name="Picture 2" descr="EYFS Activities - Five things to do with… tree trunks and log slices |  Nursery Worl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11730" y="3175187"/>
            <a:ext cx="2578996" cy="1716025"/>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Outdoor Play with Loose Parts - Fantastic Fun &amp; Learn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9022" y="1071920"/>
            <a:ext cx="2604973" cy="1840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2788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p:txBody>
          <a:bodyPr>
            <a:normAutofit/>
          </a:bodyPr>
          <a:lstStyle/>
          <a:p>
            <a:r>
              <a:rPr lang="en-GB" dirty="0"/>
              <a:t>Wellbeing Spaces</a:t>
            </a:r>
          </a:p>
        </p:txBody>
      </p:sp>
      <p:sp>
        <p:nvSpPr>
          <p:cNvPr id="5" name="Content Placeholder 4"/>
          <p:cNvSpPr>
            <a:spLocks noGrp="1"/>
          </p:cNvSpPr>
          <p:nvPr>
            <p:ph idx="1"/>
          </p:nvPr>
        </p:nvSpPr>
        <p:spPr>
          <a:xfrm>
            <a:off x="457200" y="1417638"/>
            <a:ext cx="5410944" cy="3595539"/>
          </a:xfrm>
        </p:spPr>
        <p:txBody>
          <a:bodyPr>
            <a:normAutofit fontScale="62500" lnSpcReduction="20000"/>
          </a:bodyPr>
          <a:lstStyle/>
          <a:p>
            <a:pPr marL="0" indent="0">
              <a:buNone/>
            </a:pPr>
            <a:r>
              <a:rPr lang="en-GB" dirty="0"/>
              <a:t>Wellbeing spaces are important for when students would like quiet time or time to reflect.</a:t>
            </a:r>
          </a:p>
          <a:p>
            <a:pPr marL="0" indent="0">
              <a:buNone/>
            </a:pPr>
            <a:endParaRPr lang="en-GB" dirty="0"/>
          </a:p>
          <a:p>
            <a:pPr marL="0" indent="0">
              <a:buNone/>
            </a:pPr>
            <a:r>
              <a:rPr lang="en-GB" dirty="0"/>
              <a:t>Social spaces</a:t>
            </a:r>
          </a:p>
          <a:p>
            <a:pPr marL="0" indent="0">
              <a:buNone/>
            </a:pPr>
            <a:endParaRPr lang="en-GB" sz="2900" dirty="0"/>
          </a:p>
          <a:p>
            <a:r>
              <a:rPr lang="en-GB" sz="2900" dirty="0"/>
              <a:t>Seating  widely available in grounds</a:t>
            </a:r>
          </a:p>
          <a:p>
            <a:r>
              <a:rPr lang="en-GB" sz="2900" dirty="0"/>
              <a:t>Seating areas cater for different sizes and types of group</a:t>
            </a:r>
          </a:p>
          <a:p>
            <a:r>
              <a:rPr lang="en-GB" sz="2900" dirty="0"/>
              <a:t>Shelter from wind and rain </a:t>
            </a:r>
          </a:p>
          <a:p>
            <a:r>
              <a:rPr lang="en-GB" sz="2900" dirty="0"/>
              <a:t>Shade from the sun </a:t>
            </a:r>
          </a:p>
          <a:p>
            <a:r>
              <a:rPr lang="en-GB" sz="2900" dirty="0"/>
              <a:t>Spaces for pupils or staff can eat their lunch outside in good weather</a:t>
            </a:r>
          </a:p>
          <a:p>
            <a:endParaRPr lang="en-GB" dirty="0"/>
          </a:p>
        </p:txBody>
      </p:sp>
      <p:pic>
        <p:nvPicPr>
          <p:cNvPr id="10242" name="Picture 2" descr="Forest School Bench - Copper Beech Natural Play Equipment and Playgrounds  Herefor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76406" y="1073786"/>
            <a:ext cx="2327892" cy="174591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yre Forest Special School - Forest Schoo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32367" y="3031436"/>
            <a:ext cx="2871931" cy="2145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25053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Wellbeing</a:t>
            </a:r>
          </a:p>
        </p:txBody>
      </p:sp>
      <p:sp>
        <p:nvSpPr>
          <p:cNvPr id="5" name="Content Placeholder 4"/>
          <p:cNvSpPr>
            <a:spLocks noGrp="1"/>
          </p:cNvSpPr>
          <p:nvPr>
            <p:ph idx="1"/>
          </p:nvPr>
        </p:nvSpPr>
        <p:spPr>
          <a:xfrm>
            <a:off x="246807" y="1176475"/>
            <a:ext cx="5873146" cy="3824574"/>
          </a:xfrm>
        </p:spPr>
        <p:txBody>
          <a:bodyPr>
            <a:normAutofit/>
          </a:bodyPr>
          <a:lstStyle/>
          <a:p>
            <a:pPr marL="0" indent="0">
              <a:buNone/>
            </a:pPr>
            <a:r>
              <a:rPr lang="en-GB" sz="2000" dirty="0"/>
              <a:t>Emotional health</a:t>
            </a:r>
          </a:p>
          <a:p>
            <a:pPr marL="0" indent="0">
              <a:buNone/>
            </a:pPr>
            <a:endParaRPr lang="en-GB" sz="2000" dirty="0"/>
          </a:p>
          <a:p>
            <a:r>
              <a:rPr lang="en-GB" sz="2000" dirty="0"/>
              <a:t>School grounds give a first impression of the school</a:t>
            </a:r>
          </a:p>
          <a:p>
            <a:r>
              <a:rPr lang="en-GB" sz="2000" dirty="0"/>
              <a:t>Entrances and signs that are colourful, bright, happy and welcoming </a:t>
            </a:r>
          </a:p>
          <a:p>
            <a:r>
              <a:rPr lang="en-GB" sz="2000" dirty="0"/>
              <a:t>Access to attractive outdoor spaces designed for quiet and calm.</a:t>
            </a:r>
          </a:p>
          <a:p>
            <a:r>
              <a:rPr lang="en-GB" sz="2000" dirty="0"/>
              <a:t>Trees, shrubs and flowers are used to create an attractive external environment</a:t>
            </a:r>
          </a:p>
          <a:p>
            <a:r>
              <a:rPr lang="en-GB" sz="2000" dirty="0"/>
              <a:t>The grounds display a range of attractive outdoor art such as murals, sculpture and mosaics</a:t>
            </a:r>
          </a:p>
          <a:p>
            <a:endParaRPr lang="en-GB" dirty="0"/>
          </a:p>
        </p:txBody>
      </p:sp>
      <p:pic>
        <p:nvPicPr>
          <p:cNvPr id="11266" name="Picture 2" descr="Playground Fencing and Gates | Play Area Fencing | Jacksons Security Fenc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70594" y="653766"/>
            <a:ext cx="2807585" cy="2105689"/>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New plants on the school campus | Arab Episcopal Schoo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92895" y="2965188"/>
            <a:ext cx="3086812" cy="231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0913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Sustainability</a:t>
            </a:r>
          </a:p>
        </p:txBody>
      </p:sp>
      <p:sp>
        <p:nvSpPr>
          <p:cNvPr id="5" name="Content Placeholder 4"/>
          <p:cNvSpPr>
            <a:spLocks noGrp="1"/>
          </p:cNvSpPr>
          <p:nvPr>
            <p:ph idx="1"/>
          </p:nvPr>
        </p:nvSpPr>
        <p:spPr>
          <a:xfrm>
            <a:off x="95197" y="1101232"/>
            <a:ext cx="6366993" cy="4074375"/>
          </a:xfrm>
        </p:spPr>
        <p:txBody>
          <a:bodyPr>
            <a:normAutofit fontScale="92500" lnSpcReduction="20000"/>
          </a:bodyPr>
          <a:lstStyle/>
          <a:p>
            <a:pPr marL="0" indent="0">
              <a:buNone/>
            </a:pPr>
            <a:r>
              <a:rPr lang="en-GB" dirty="0"/>
              <a:t>Nature</a:t>
            </a:r>
          </a:p>
          <a:p>
            <a:pPr marL="0" indent="0">
              <a:buNone/>
            </a:pPr>
            <a:endParaRPr lang="en-GB" dirty="0"/>
          </a:p>
          <a:p>
            <a:r>
              <a:rPr lang="en-GB" sz="2200" dirty="0"/>
              <a:t>Trees of different species and ages </a:t>
            </a:r>
          </a:p>
          <a:p>
            <a:r>
              <a:rPr lang="en-GB" sz="2200" dirty="0"/>
              <a:t>Wide range of flowers to encourage wildlife</a:t>
            </a:r>
          </a:p>
          <a:p>
            <a:r>
              <a:rPr lang="en-GB" sz="2200" dirty="0"/>
              <a:t>Shrubs or hedges to encourage wildlife</a:t>
            </a:r>
          </a:p>
          <a:p>
            <a:r>
              <a:rPr lang="en-GB" sz="2200" dirty="0"/>
              <a:t>Areas of meadow or longer grass</a:t>
            </a:r>
          </a:p>
          <a:p>
            <a:r>
              <a:rPr lang="en-GB" sz="2200" dirty="0"/>
              <a:t>Water features such as ponds, streams or wetland </a:t>
            </a:r>
          </a:p>
          <a:p>
            <a:r>
              <a:rPr lang="en-GB" sz="2200" dirty="0"/>
              <a:t>Log piles or areas of deadwood to encourage insects</a:t>
            </a:r>
          </a:p>
          <a:p>
            <a:r>
              <a:rPr lang="en-GB" sz="2200" dirty="0"/>
              <a:t>Birdlife is encouraged through use of bird boxes, tables or baths</a:t>
            </a:r>
          </a:p>
          <a:p>
            <a:r>
              <a:rPr lang="en-GB" sz="2200" dirty="0"/>
              <a:t>Other facilities to encourage wildlife, such as bug hotels, hedgehog and bat boxes etc. </a:t>
            </a:r>
          </a:p>
          <a:p>
            <a:endParaRPr lang="en-GB" dirty="0"/>
          </a:p>
        </p:txBody>
      </p:sp>
      <p:pic>
        <p:nvPicPr>
          <p:cNvPr id="3" name="Picture 2"/>
          <p:cNvPicPr>
            <a:picLocks noChangeAspect="1"/>
          </p:cNvPicPr>
          <p:nvPr/>
        </p:nvPicPr>
        <p:blipFill rotWithShape="1">
          <a:blip r:embed="rId6"/>
          <a:srcRect l="-1" r="-2137" b="18663"/>
          <a:stretch/>
        </p:blipFill>
        <p:spPr>
          <a:xfrm>
            <a:off x="6359392" y="1158922"/>
            <a:ext cx="2539157" cy="1495227"/>
          </a:xfrm>
          <a:prstGeom prst="rect">
            <a:avLst/>
          </a:prstGeom>
        </p:spPr>
      </p:pic>
      <p:pic>
        <p:nvPicPr>
          <p:cNvPr id="19458" name="Picture 2" descr="How to make a hedgehog house | Natural History Muse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62190" y="3023953"/>
            <a:ext cx="2589642" cy="1667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0332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Sustainability</a:t>
            </a:r>
          </a:p>
        </p:txBody>
      </p:sp>
      <p:sp>
        <p:nvSpPr>
          <p:cNvPr id="5" name="Content Placeholder 4"/>
          <p:cNvSpPr>
            <a:spLocks noGrp="1"/>
          </p:cNvSpPr>
          <p:nvPr>
            <p:ph idx="1"/>
          </p:nvPr>
        </p:nvSpPr>
        <p:spPr>
          <a:xfrm>
            <a:off x="490902" y="1260994"/>
            <a:ext cx="6961418" cy="4441444"/>
          </a:xfrm>
        </p:spPr>
        <p:txBody>
          <a:bodyPr>
            <a:normAutofit/>
          </a:bodyPr>
          <a:lstStyle/>
          <a:p>
            <a:pPr marL="0" indent="0">
              <a:buNone/>
            </a:pPr>
            <a:r>
              <a:rPr lang="en-GB" sz="2400" dirty="0"/>
              <a:t>Sustainable Practices</a:t>
            </a:r>
          </a:p>
          <a:p>
            <a:pPr marL="0" indent="0">
              <a:buNone/>
            </a:pPr>
            <a:endParaRPr lang="en-GB" sz="2400" dirty="0"/>
          </a:p>
          <a:p>
            <a:r>
              <a:rPr lang="en-GB" sz="2400" dirty="0"/>
              <a:t>Provision for secure storage</a:t>
            </a:r>
          </a:p>
          <a:p>
            <a:r>
              <a:rPr lang="en-GB" sz="2400" dirty="0"/>
              <a:t>Good composting facilities </a:t>
            </a:r>
          </a:p>
          <a:p>
            <a:r>
              <a:rPr lang="en-GB" sz="2400" dirty="0"/>
              <a:t>Outdoor litter bins located in the right places</a:t>
            </a:r>
          </a:p>
          <a:p>
            <a:r>
              <a:rPr lang="en-GB" sz="2400" dirty="0"/>
              <a:t>Renewable energy features</a:t>
            </a:r>
          </a:p>
        </p:txBody>
      </p:sp>
      <p:pic>
        <p:nvPicPr>
          <p:cNvPr id="6" name="Picture 5"/>
          <p:cNvPicPr>
            <a:picLocks noChangeAspect="1"/>
          </p:cNvPicPr>
          <p:nvPr/>
        </p:nvPicPr>
        <p:blipFill>
          <a:blip r:embed="rId6"/>
          <a:stretch>
            <a:fillRect/>
          </a:stretch>
        </p:blipFill>
        <p:spPr>
          <a:xfrm>
            <a:off x="6884194" y="816133"/>
            <a:ext cx="1847850" cy="2466975"/>
          </a:xfrm>
          <a:prstGeom prst="rect">
            <a:avLst/>
          </a:prstGeom>
        </p:spPr>
      </p:pic>
      <p:sp>
        <p:nvSpPr>
          <p:cNvPr id="7" name="AutoShape 4" descr="Weatherproof Playground Bins and Outdoor Litter Bins For Schoo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7"/>
          <a:stretch>
            <a:fillRect/>
          </a:stretch>
        </p:blipFill>
        <p:spPr>
          <a:xfrm>
            <a:off x="5769769" y="3577738"/>
            <a:ext cx="2962275" cy="1543050"/>
          </a:xfrm>
          <a:prstGeom prst="rect">
            <a:avLst/>
          </a:prstGeom>
        </p:spPr>
      </p:pic>
    </p:spTree>
    <p:extLst>
      <p:ext uri="{BB962C8B-B14F-4D97-AF65-F5344CB8AC3E}">
        <p14:creationId xmlns:p14="http://schemas.microsoft.com/office/powerpoint/2010/main" val="594555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Sustainability</a:t>
            </a:r>
          </a:p>
        </p:txBody>
      </p:sp>
      <p:sp>
        <p:nvSpPr>
          <p:cNvPr id="5" name="Content Placeholder 4"/>
          <p:cNvSpPr>
            <a:spLocks noGrp="1"/>
          </p:cNvSpPr>
          <p:nvPr>
            <p:ph idx="1"/>
          </p:nvPr>
        </p:nvSpPr>
        <p:spPr>
          <a:xfrm>
            <a:off x="288074" y="1196934"/>
            <a:ext cx="5449250" cy="4323450"/>
          </a:xfrm>
        </p:spPr>
        <p:txBody>
          <a:bodyPr>
            <a:normAutofit/>
          </a:bodyPr>
          <a:lstStyle/>
          <a:p>
            <a:pPr marL="0" indent="0">
              <a:buNone/>
            </a:pPr>
            <a:r>
              <a:rPr lang="en-GB" dirty="0"/>
              <a:t>Food</a:t>
            </a:r>
          </a:p>
          <a:p>
            <a:pPr marL="0" indent="0">
              <a:buNone/>
            </a:pPr>
            <a:endParaRPr lang="en-GB" dirty="0"/>
          </a:p>
          <a:p>
            <a:r>
              <a:rPr lang="en-GB" dirty="0"/>
              <a:t>Facilities for growing food in the grounds.</a:t>
            </a:r>
          </a:p>
          <a:p>
            <a:r>
              <a:rPr lang="en-GB" dirty="0"/>
              <a:t>Vegetables grown in pots. </a:t>
            </a:r>
          </a:p>
          <a:p>
            <a:r>
              <a:rPr lang="en-GB" dirty="0"/>
              <a:t>Fruit trees or bushes.</a:t>
            </a:r>
          </a:p>
          <a:p>
            <a:endParaRPr lang="en-GB" dirty="0"/>
          </a:p>
        </p:txBody>
      </p:sp>
      <p:pic>
        <p:nvPicPr>
          <p:cNvPr id="20482" name="Picture 2" descr="How to teach kids where food comes from – get them garden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8454" y="2528824"/>
            <a:ext cx="3592991" cy="2397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4028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3" name="Picture 2"/>
          <p:cNvPicPr>
            <a:picLocks noChangeAspect="1"/>
          </p:cNvPicPr>
          <p:nvPr/>
        </p:nvPicPr>
        <p:blipFill>
          <a:blip r:embed="rId6"/>
          <a:stretch>
            <a:fillRect/>
          </a:stretch>
        </p:blipFill>
        <p:spPr>
          <a:xfrm>
            <a:off x="1033704" y="0"/>
            <a:ext cx="7030684" cy="6858000"/>
          </a:xfrm>
          <a:prstGeom prst="rect">
            <a:avLst/>
          </a:prstGeom>
        </p:spPr>
      </p:pic>
    </p:spTree>
    <p:extLst>
      <p:ext uri="{BB962C8B-B14F-4D97-AF65-F5344CB8AC3E}">
        <p14:creationId xmlns:p14="http://schemas.microsoft.com/office/powerpoint/2010/main" val="3014364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pic>
        <p:nvPicPr>
          <p:cNvPr id="10" name="Picture 9"/>
          <p:cNvPicPr>
            <a:picLocks noChangeAspect="1"/>
          </p:cNvPicPr>
          <p:nvPr/>
        </p:nvPicPr>
        <p:blipFill>
          <a:blip r:embed="rId5"/>
          <a:stretch>
            <a:fillRect/>
          </a:stretch>
        </p:blipFill>
        <p:spPr>
          <a:xfrm>
            <a:off x="2242529" y="5270868"/>
            <a:ext cx="2085013" cy="225572"/>
          </a:xfrm>
          <a:prstGeom prst="rect">
            <a:avLst/>
          </a:prstGeom>
        </p:spPr>
      </p:pic>
      <p:pic>
        <p:nvPicPr>
          <p:cNvPr id="4" name="Picture 3"/>
          <p:cNvPicPr>
            <a:picLocks noChangeAspect="1"/>
          </p:cNvPicPr>
          <p:nvPr/>
        </p:nvPicPr>
        <p:blipFill>
          <a:blip r:embed="rId6"/>
          <a:stretch>
            <a:fillRect/>
          </a:stretch>
        </p:blipFill>
        <p:spPr>
          <a:xfrm>
            <a:off x="9800" y="908720"/>
            <a:ext cx="9177238" cy="3795592"/>
          </a:xfrm>
          <a:prstGeom prst="rect">
            <a:avLst/>
          </a:prstGeom>
        </p:spPr>
      </p:pic>
    </p:spTree>
    <p:extLst>
      <p:ext uri="{BB962C8B-B14F-4D97-AF65-F5344CB8AC3E}">
        <p14:creationId xmlns:p14="http://schemas.microsoft.com/office/powerpoint/2010/main" val="3681513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Where are you now?</a:t>
            </a:r>
          </a:p>
        </p:txBody>
      </p:sp>
      <p:sp>
        <p:nvSpPr>
          <p:cNvPr id="5" name="Content Placeholder 4"/>
          <p:cNvSpPr>
            <a:spLocks noGrp="1"/>
          </p:cNvSpPr>
          <p:nvPr>
            <p:ph idx="1"/>
          </p:nvPr>
        </p:nvSpPr>
        <p:spPr>
          <a:xfrm>
            <a:off x="490902" y="1176475"/>
            <a:ext cx="8229600" cy="3692685"/>
          </a:xfrm>
        </p:spPr>
        <p:txBody>
          <a:bodyPr>
            <a:normAutofit/>
          </a:bodyPr>
          <a:lstStyle/>
          <a:p>
            <a:pPr marL="0" indent="0" algn="ctr">
              <a:buNone/>
            </a:pPr>
            <a:endParaRPr lang="en-GB" sz="4000" dirty="0">
              <a:solidFill>
                <a:schemeClr val="tx2">
                  <a:lumMod val="60000"/>
                  <a:lumOff val="40000"/>
                </a:schemeClr>
              </a:solidFill>
            </a:endParaRPr>
          </a:p>
          <a:p>
            <a:pPr marL="0" indent="0" algn="ctr">
              <a:buNone/>
            </a:pPr>
            <a:r>
              <a:rPr lang="en-GB" sz="4000" dirty="0">
                <a:solidFill>
                  <a:schemeClr val="tx2">
                    <a:lumMod val="60000"/>
                    <a:lumOff val="40000"/>
                  </a:schemeClr>
                </a:solidFill>
              </a:rPr>
              <a:t>Which area of your school grounds </a:t>
            </a:r>
          </a:p>
          <a:p>
            <a:pPr marL="0" indent="0" algn="ctr">
              <a:buNone/>
            </a:pPr>
            <a:r>
              <a:rPr lang="en-GB" sz="4000" dirty="0">
                <a:solidFill>
                  <a:schemeClr val="tx2">
                    <a:lumMod val="60000"/>
                    <a:lumOff val="40000"/>
                  </a:schemeClr>
                </a:solidFill>
              </a:rPr>
              <a:t>is most used by the students a) for play and b) for learning?</a:t>
            </a:r>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spTree>
    <p:extLst>
      <p:ext uri="{BB962C8B-B14F-4D97-AF65-F5344CB8AC3E}">
        <p14:creationId xmlns:p14="http://schemas.microsoft.com/office/powerpoint/2010/main" val="3471497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6" name="Content Placeholder 5"/>
          <p:cNvSpPr>
            <a:spLocks noGrp="1"/>
          </p:cNvSpPr>
          <p:nvPr>
            <p:ph idx="1"/>
          </p:nvPr>
        </p:nvSpPr>
        <p:spPr>
          <a:xfrm>
            <a:off x="539552" y="870246"/>
            <a:ext cx="7998060" cy="3782890"/>
          </a:xfrm>
          <a:prstGeom prst="roundRect">
            <a:avLst/>
          </a:prstGeom>
          <a:ln>
            <a:solidFill>
              <a:srgbClr val="00B0F0"/>
            </a:solidFill>
          </a:ln>
          <a:effectLst>
            <a:outerShdw blurRad="63500" sx="102000" sy="102000" algn="ctr" rotWithShape="0">
              <a:prstClr val="black">
                <a:alpha val="40000"/>
              </a:prstClr>
            </a:outerShdw>
          </a:effectLst>
        </p:spPr>
        <p:style>
          <a:lnRef idx="2">
            <a:schemeClr val="accent3"/>
          </a:lnRef>
          <a:fillRef idx="1">
            <a:schemeClr val="lt1"/>
          </a:fillRef>
          <a:effectRef idx="0">
            <a:schemeClr val="accent3"/>
          </a:effectRef>
          <a:fontRef idx="minor">
            <a:schemeClr val="dk1"/>
          </a:fontRef>
        </p:style>
        <p:txBody>
          <a:bodyPr>
            <a:noAutofit/>
          </a:bodyPr>
          <a:lstStyle/>
          <a:p>
            <a:pPr marL="0" indent="0" algn="ctr">
              <a:buNone/>
            </a:pPr>
            <a:r>
              <a:rPr lang="en-GB" sz="4400" dirty="0"/>
              <a:t>Your school grounds already has learning opportunities.</a:t>
            </a:r>
          </a:p>
          <a:p>
            <a:pPr marL="0" indent="0" algn="ctr">
              <a:buNone/>
            </a:pPr>
            <a:endParaRPr lang="en-GB" sz="4400" dirty="0"/>
          </a:p>
          <a:p>
            <a:pPr marL="0" indent="0" algn="ctr">
              <a:buNone/>
            </a:pPr>
            <a:r>
              <a:rPr lang="en-GB" sz="4400" dirty="0"/>
              <a:t>How can these be maximised? </a:t>
            </a:r>
          </a:p>
          <a:p>
            <a:pPr marL="0" indent="0" algn="ctr">
              <a:buNone/>
            </a:pPr>
            <a:endParaRPr lang="en-GB" sz="4400" dirty="0"/>
          </a:p>
          <a:p>
            <a:pPr marL="0" indent="0" algn="ctr">
              <a:buNone/>
            </a:pPr>
            <a:endParaRPr lang="en-GB" sz="4400" dirty="0"/>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Tree>
    <p:extLst>
      <p:ext uri="{BB962C8B-B14F-4D97-AF65-F5344CB8AC3E}">
        <p14:creationId xmlns:p14="http://schemas.microsoft.com/office/powerpoint/2010/main" val="3654201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10"/>
          <p:cNvPicPr>
            <a:picLocks noChangeAspect="1"/>
          </p:cNvPicPr>
          <p:nvPr/>
        </p:nvPicPr>
        <p:blipFill>
          <a:blip r:embed="rId3"/>
          <a:stretch>
            <a:fillRect/>
          </a:stretch>
        </p:blipFill>
        <p:spPr>
          <a:xfrm>
            <a:off x="5398454" y="5250850"/>
            <a:ext cx="1459441" cy="550097"/>
          </a:xfrm>
          <a:prstGeom prst="rect">
            <a:avLst/>
          </a:prstGeom>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Where are you now?</a:t>
            </a:r>
          </a:p>
        </p:txBody>
      </p:sp>
      <p:sp>
        <p:nvSpPr>
          <p:cNvPr id="5" name="Content Placeholder 4"/>
          <p:cNvSpPr>
            <a:spLocks noGrp="1"/>
          </p:cNvSpPr>
          <p:nvPr>
            <p:ph idx="1"/>
          </p:nvPr>
        </p:nvSpPr>
        <p:spPr>
          <a:xfrm>
            <a:off x="490902" y="1176475"/>
            <a:ext cx="8257562" cy="3980717"/>
          </a:xfrm>
        </p:spPr>
        <p:txBody>
          <a:bodyPr>
            <a:normAutofit fontScale="47500" lnSpcReduction="20000"/>
          </a:bodyPr>
          <a:lstStyle/>
          <a:p>
            <a:r>
              <a:rPr lang="en-GB" sz="4000" dirty="0"/>
              <a:t>Knowing how to get started is sometimes the toughest part of the school grounds development process. </a:t>
            </a:r>
          </a:p>
          <a:p>
            <a:r>
              <a:rPr lang="en-GB" sz="4000" dirty="0"/>
              <a:t>Bear in mind that these processes take time. It is basically kick starting the improvement process. </a:t>
            </a:r>
          </a:p>
          <a:p>
            <a:r>
              <a:rPr lang="en-GB" sz="4000" dirty="0"/>
              <a:t>Try to avoid focusing on what people want in their grounds. Thinking about what you </a:t>
            </a:r>
            <a:r>
              <a:rPr lang="en-GB" sz="4000" b="1" dirty="0"/>
              <a:t>do </a:t>
            </a:r>
            <a:r>
              <a:rPr lang="en-GB" sz="4000" dirty="0"/>
              <a:t>is more useful. </a:t>
            </a:r>
          </a:p>
          <a:p>
            <a:endParaRPr lang="en-GB" sz="4000" dirty="0"/>
          </a:p>
          <a:p>
            <a:pPr marL="0" indent="0">
              <a:buNone/>
            </a:pPr>
            <a:r>
              <a:rPr lang="en-GB" sz="4000" dirty="0"/>
              <a:t>It’s also important to get everyone thinking about the differing needs within the outdoor space: </a:t>
            </a:r>
          </a:p>
          <a:p>
            <a:r>
              <a:rPr lang="en-GB" sz="4000" dirty="0"/>
              <a:t>Learning activities relating to ongoing classwork </a:t>
            </a:r>
          </a:p>
          <a:p>
            <a:r>
              <a:rPr lang="en-GB" sz="4000" dirty="0"/>
              <a:t>Playtimes </a:t>
            </a:r>
          </a:p>
          <a:p>
            <a:r>
              <a:rPr lang="en-GB" sz="4000" dirty="0"/>
              <a:t>Out of hours visitors </a:t>
            </a:r>
          </a:p>
          <a:p>
            <a:r>
              <a:rPr lang="en-GB" sz="4000" dirty="0"/>
              <a:t>Wildlife – the more biodiverse an outdoor space is, the better it becomes for people as well as wildlife</a:t>
            </a:r>
            <a:endParaRPr lang="en-GB" sz="4000" dirty="0">
              <a:solidFill>
                <a:schemeClr val="tx2">
                  <a:lumMod val="60000"/>
                  <a:lumOff val="40000"/>
                </a:schemeClr>
              </a:solidFill>
            </a:endParaRPr>
          </a:p>
        </p:txBody>
      </p:sp>
      <p:pic>
        <p:nvPicPr>
          <p:cNvPr id="10" name="Picture 9"/>
          <p:cNvPicPr>
            <a:picLocks noChangeAspect="1"/>
          </p:cNvPicPr>
          <p:nvPr/>
        </p:nvPicPr>
        <p:blipFill>
          <a:blip r:embed="rId5"/>
          <a:stretch>
            <a:fillRect/>
          </a:stretch>
        </p:blipFill>
        <p:spPr>
          <a:xfrm>
            <a:off x="2267744" y="5335369"/>
            <a:ext cx="2085013" cy="225572"/>
          </a:xfrm>
          <a:prstGeom prst="rect">
            <a:avLst/>
          </a:prstGeom>
        </p:spPr>
      </p:pic>
    </p:spTree>
    <p:extLst>
      <p:ext uri="{BB962C8B-B14F-4D97-AF65-F5344CB8AC3E}">
        <p14:creationId xmlns:p14="http://schemas.microsoft.com/office/powerpoint/2010/main" val="1955784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0" y="4531575"/>
            <a:ext cx="9144000" cy="2327586"/>
          </a:xfrm>
          <a:prstGeom prst="rect">
            <a:avLst/>
          </a:prstGeom>
        </p:spPr>
      </p:pic>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 name="Picture 9"/>
          <p:cNvPicPr>
            <a:picLocks noChangeAspect="1"/>
          </p:cNvPicPr>
          <p:nvPr/>
        </p:nvPicPr>
        <p:blipFill>
          <a:blip r:embed="rId3"/>
          <a:stretch>
            <a:fillRect/>
          </a:stretch>
        </p:blipFill>
        <p:spPr>
          <a:xfrm>
            <a:off x="1980573" y="5430033"/>
            <a:ext cx="2085013" cy="225572"/>
          </a:xfrm>
          <a:prstGeom prst="rect">
            <a:avLst/>
          </a:prstGeom>
        </p:spPr>
      </p:pic>
      <p:pic>
        <p:nvPicPr>
          <p:cNvPr id="11" name="Picture 10"/>
          <p:cNvPicPr>
            <a:picLocks noChangeAspect="1"/>
          </p:cNvPicPr>
          <p:nvPr/>
        </p:nvPicPr>
        <p:blipFill>
          <a:blip r:embed="rId4"/>
          <a:stretch>
            <a:fillRect/>
          </a:stretch>
        </p:blipFill>
        <p:spPr>
          <a:xfrm>
            <a:off x="5398454" y="5250850"/>
            <a:ext cx="1459441" cy="550097"/>
          </a:xfrm>
          <a:prstGeom prst="rect">
            <a:avLst/>
          </a:prstGeom>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4113250" y="5250850"/>
            <a:ext cx="1111885" cy="1111885"/>
          </a:xfrm>
          <a:prstGeom prst="rect">
            <a:avLst/>
          </a:prstGeom>
        </p:spPr>
      </p:pic>
      <p:sp>
        <p:nvSpPr>
          <p:cNvPr id="4" name="Title 3"/>
          <p:cNvSpPr>
            <a:spLocks noGrp="1"/>
          </p:cNvSpPr>
          <p:nvPr>
            <p:ph type="title"/>
          </p:nvPr>
        </p:nvSpPr>
        <p:spPr>
          <a:xfrm>
            <a:off x="457200" y="117994"/>
            <a:ext cx="8229600" cy="1143000"/>
          </a:xfrm>
        </p:spPr>
        <p:txBody>
          <a:bodyPr/>
          <a:lstStyle/>
          <a:p>
            <a:r>
              <a:rPr lang="en-GB" dirty="0"/>
              <a:t>Auditing for teachers</a:t>
            </a:r>
          </a:p>
        </p:txBody>
      </p:sp>
      <p:sp>
        <p:nvSpPr>
          <p:cNvPr id="5" name="Content Placeholder 4"/>
          <p:cNvSpPr>
            <a:spLocks noGrp="1"/>
          </p:cNvSpPr>
          <p:nvPr>
            <p:ph idx="1"/>
          </p:nvPr>
        </p:nvSpPr>
        <p:spPr>
          <a:xfrm>
            <a:off x="490902" y="1176475"/>
            <a:ext cx="8041538" cy="4525963"/>
          </a:xfrm>
        </p:spPr>
        <p:txBody>
          <a:bodyPr>
            <a:normAutofit/>
          </a:bodyPr>
          <a:lstStyle/>
          <a:p>
            <a:pPr marL="0" indent="0">
              <a:buNone/>
            </a:pPr>
            <a:endParaRPr lang="en-GB" sz="2400" dirty="0"/>
          </a:p>
        </p:txBody>
      </p:sp>
      <p:pic>
        <p:nvPicPr>
          <p:cNvPr id="3" name="Picture 2"/>
          <p:cNvPicPr>
            <a:picLocks noChangeAspect="1"/>
          </p:cNvPicPr>
          <p:nvPr/>
        </p:nvPicPr>
        <p:blipFill rotWithShape="1">
          <a:blip r:embed="rId6"/>
          <a:srcRect l="22443" t="25169" r="23220" b="9732"/>
          <a:stretch/>
        </p:blipFill>
        <p:spPr>
          <a:xfrm>
            <a:off x="581977" y="1079509"/>
            <a:ext cx="7859388" cy="5296544"/>
          </a:xfrm>
          <a:prstGeom prst="rect">
            <a:avLst/>
          </a:prstGeom>
        </p:spPr>
      </p:pic>
    </p:spTree>
    <p:extLst>
      <p:ext uri="{BB962C8B-B14F-4D97-AF65-F5344CB8AC3E}">
        <p14:creationId xmlns:p14="http://schemas.microsoft.com/office/powerpoint/2010/main" val="19585753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17296</TotalTime>
  <Words>2600</Words>
  <Application>Microsoft Office PowerPoint</Application>
  <PresentationFormat>On-screen Show (4:3)</PresentationFormat>
  <Paragraphs>350</Paragraphs>
  <Slides>47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Wingdings</vt:lpstr>
      <vt:lpstr>Office Theme</vt:lpstr>
      <vt:lpstr>Developing School Grounds Webinar </vt:lpstr>
      <vt:lpstr>PowerPoint Presentation</vt:lpstr>
      <vt:lpstr>Diversifying Opportunities for High Quality Outdoor Learning</vt:lpstr>
      <vt:lpstr>PowerPoint Presentation</vt:lpstr>
      <vt:lpstr>PowerPoint Presentation</vt:lpstr>
      <vt:lpstr>Where are you now?</vt:lpstr>
      <vt:lpstr>PowerPoint Presentation</vt:lpstr>
      <vt:lpstr>Where are you now?</vt:lpstr>
      <vt:lpstr>Auditing for teachers</vt:lpstr>
      <vt:lpstr>Auditing</vt:lpstr>
      <vt:lpstr>Where do you want to be?</vt:lpstr>
      <vt:lpstr>How can you get there?</vt:lpstr>
      <vt:lpstr>Students are key!</vt:lpstr>
      <vt:lpstr>Auditing Activities for Students</vt:lpstr>
      <vt:lpstr>Auditing for Students</vt:lpstr>
      <vt:lpstr>Making the Changes</vt:lpstr>
      <vt:lpstr>Management</vt:lpstr>
      <vt:lpstr>School Grounds Supporting Learning</vt:lpstr>
      <vt:lpstr>Areas of Development</vt:lpstr>
      <vt:lpstr>Growing in School Grounds </vt:lpstr>
      <vt:lpstr>Growing on Concrete</vt:lpstr>
      <vt:lpstr>Growing Organic Food</vt:lpstr>
      <vt:lpstr>PowerPoint Presentation</vt:lpstr>
      <vt:lpstr>Speedy Crops </vt:lpstr>
      <vt:lpstr>Medium Term Crops </vt:lpstr>
      <vt:lpstr>Long Season Crops </vt:lpstr>
      <vt:lpstr>Companion Planting</vt:lpstr>
      <vt:lpstr>Growing and the Curriculum</vt:lpstr>
      <vt:lpstr>Sensory Spaces</vt:lpstr>
      <vt:lpstr>Forest Gardens </vt:lpstr>
      <vt:lpstr>Gardening for Wildlife</vt:lpstr>
      <vt:lpstr>Making Good Compost </vt:lpstr>
      <vt:lpstr>Autumn Term</vt:lpstr>
      <vt:lpstr>Spring Term</vt:lpstr>
      <vt:lpstr>Summer Term</vt:lpstr>
      <vt:lpstr>Making Good use of Small Space Marsden Infant School Case Study</vt:lpstr>
      <vt:lpstr>PowerPoint Presentation</vt:lpstr>
      <vt:lpstr>Play</vt:lpstr>
      <vt:lpstr>Play</vt:lpstr>
      <vt:lpstr>Imaginative Play </vt:lpstr>
      <vt:lpstr>Resources </vt:lpstr>
      <vt:lpstr>Wellbeing Spaces</vt:lpstr>
      <vt:lpstr>Wellbeing</vt:lpstr>
      <vt:lpstr>Sustainability</vt:lpstr>
      <vt:lpstr>Sustainability</vt:lpstr>
      <vt:lpstr>Sustainability</vt:lpstr>
      <vt:lpstr>PowerPoint Presentation</vt:lpstr>
    </vt:vector>
  </TitlesOfParts>
  <Company>Pembrokeshire Coast National 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Ysgolion Awyr Agored Sir Benfro</dc:title>
  <dc:creator>Bryony Rees</dc:creator>
  <cp:lastModifiedBy>Bryony Rees</cp:lastModifiedBy>
  <cp:revision>81</cp:revision>
  <dcterms:created xsi:type="dcterms:W3CDTF">2020-08-20T09:24:00Z</dcterms:created>
  <dcterms:modified xsi:type="dcterms:W3CDTF">2022-05-13T14:27:46Z</dcterms:modified>
</cp:coreProperties>
</file>