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20" r:id="rId2"/>
    <p:sldId id="324" r:id="rId3"/>
    <p:sldId id="337" r:id="rId4"/>
    <p:sldId id="339" r:id="rId5"/>
    <p:sldId id="333" r:id="rId6"/>
    <p:sldId id="338" r:id="rId7"/>
    <p:sldId id="334" r:id="rId8"/>
    <p:sldId id="335" r:id="rId9"/>
    <p:sldId id="347" r:id="rId10"/>
    <p:sldId id="341" r:id="rId11"/>
    <p:sldId id="351" r:id="rId12"/>
    <p:sldId id="352" r:id="rId13"/>
    <p:sldId id="343" r:id="rId14"/>
    <p:sldId id="342" r:id="rId15"/>
    <p:sldId id="344" r:id="rId16"/>
    <p:sldId id="345" r:id="rId17"/>
    <p:sldId id="346" r:id="rId18"/>
    <p:sldId id="348" r:id="rId19"/>
    <p:sldId id="355" r:id="rId20"/>
    <p:sldId id="349" r:id="rId21"/>
    <p:sldId id="431" r:id="rId22"/>
    <p:sldId id="340" r:id="rId23"/>
    <p:sldId id="350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6600"/>
    <a:srgbClr val="FF0066"/>
    <a:srgbClr val="FFCC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94660"/>
  </p:normalViewPr>
  <p:slideViewPr>
    <p:cSldViewPr>
      <p:cViewPr varScale="1">
        <p:scale>
          <a:sx n="62" d="100"/>
          <a:sy n="62" d="100"/>
        </p:scale>
        <p:origin x="1963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EC9E0E-5B6E-47B8-9750-7EE66099E8D4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F8DB5-41F9-4D3E-BE9E-CBD261FA91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809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b="1" dirty="0"/>
              <a:t>Risk assessments are important because they help you to:</a:t>
            </a:r>
          </a:p>
          <a:p>
            <a:pPr marL="0" indent="0">
              <a:buNone/>
            </a:pPr>
            <a:endParaRPr lang="en-GB" sz="1200" dirty="0"/>
          </a:p>
          <a:p>
            <a:r>
              <a:rPr lang="en-GB" sz="1200" dirty="0"/>
              <a:t>Spot hazards.</a:t>
            </a:r>
          </a:p>
          <a:p>
            <a:r>
              <a:rPr lang="en-GB" sz="1200" dirty="0"/>
              <a:t>Think about the potential harm.</a:t>
            </a:r>
          </a:p>
          <a:p>
            <a:r>
              <a:rPr lang="en-GB" sz="1200" dirty="0"/>
              <a:t>Identify people who may be at risk.</a:t>
            </a:r>
          </a:p>
          <a:p>
            <a:r>
              <a:rPr lang="en-GB" sz="1200" dirty="0"/>
              <a:t>Protect the people at risk.</a:t>
            </a:r>
          </a:p>
          <a:p>
            <a:r>
              <a:rPr lang="en-GB" sz="1200" dirty="0"/>
              <a:t>Plan the work safely.</a:t>
            </a:r>
          </a:p>
          <a:p>
            <a:r>
              <a:rPr lang="en-GB" sz="1200" dirty="0"/>
              <a:t>Review existing controls.</a:t>
            </a:r>
          </a:p>
          <a:p>
            <a:r>
              <a:rPr lang="en-GB" sz="1200" dirty="0"/>
              <a:t>Make improvements.</a:t>
            </a:r>
          </a:p>
          <a:p>
            <a:r>
              <a:rPr lang="en-GB" sz="1200" dirty="0"/>
              <a:t>Comply with the law.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A68AE-01C1-4B29-8277-2EE02652BE0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959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A19A0C-2111-42DC-8F49-019433790C4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940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A19A0C-2111-42DC-8F49-019433790C4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703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https://theplantguide.net/2017/08/23/best-plant-identification-apps/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19A0C-2111-42DC-8F49-019433790C49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801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19A0C-2111-42DC-8F49-019433790C49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7363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19A0C-2111-42DC-8F49-019433790C49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182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393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261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852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087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7435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320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106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287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2387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813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566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C5B84-9D51-45DB-89F8-0E874DDAC223}" type="datetimeFigureOut">
              <a:rPr lang="en-GB" smtClean="0"/>
              <a:t>30/06/2022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0EE45-68DA-4318-885A-D4AB622A9F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532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4.png"/><Relationship Id="rId9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2D1EB4-9413-17A0-1D40-9E177F34498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189" y="3140967"/>
            <a:ext cx="2085013" cy="21544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7925" y="5441129"/>
            <a:ext cx="2085013" cy="2255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1422" y="5145271"/>
            <a:ext cx="1459441" cy="550097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3568" y="1411195"/>
            <a:ext cx="7772400" cy="1470025"/>
          </a:xfrm>
        </p:spPr>
        <p:txBody>
          <a:bodyPr>
            <a:normAutofit fontScale="90000"/>
          </a:bodyPr>
          <a:lstStyle/>
          <a:p>
            <a:pPr marL="0" indent="0">
              <a:lnSpc>
                <a:spcPct val="120000"/>
              </a:lnSpc>
            </a:pPr>
            <a:r>
              <a:rPr lang="en-GB" sz="4800" b="1" dirty="0"/>
              <a:t>Pembrokeshire Outdoor </a:t>
            </a:r>
            <a:br>
              <a:rPr lang="en-GB" sz="4800" b="1" dirty="0"/>
            </a:br>
            <a:r>
              <a:rPr lang="en-GB" sz="4800" b="1" dirty="0"/>
              <a:t>Schools (PODS) </a:t>
            </a:r>
            <a:br>
              <a:rPr lang="en-GB" sz="4800" b="1" dirty="0"/>
            </a:br>
            <a:r>
              <a:rPr lang="en-GB" sz="3100" b="1" dirty="0">
                <a:solidFill>
                  <a:srgbClr val="FFC000"/>
                </a:solidFill>
              </a:rPr>
              <a:t>Outdoor Learning and the </a:t>
            </a:r>
            <a:br>
              <a:rPr lang="en-GB" sz="3100" b="1" dirty="0">
                <a:solidFill>
                  <a:srgbClr val="FFC000"/>
                </a:solidFill>
              </a:rPr>
            </a:br>
            <a:r>
              <a:rPr lang="en-GB" sz="3100" b="1" dirty="0">
                <a:solidFill>
                  <a:srgbClr val="FFC000"/>
                </a:solidFill>
              </a:rPr>
              <a:t>New Curriculum for Wales</a:t>
            </a:r>
            <a:br>
              <a:rPr lang="en-GB" sz="3100" b="1" dirty="0">
                <a:solidFill>
                  <a:srgbClr val="FFC000"/>
                </a:solidFill>
              </a:rPr>
            </a:br>
            <a:endParaRPr lang="en-GB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625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8937" y="5038338"/>
            <a:ext cx="1459441" cy="550097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New Curriculum </a:t>
            </a:r>
            <a:br>
              <a:rPr lang="en-GB" dirty="0"/>
            </a:br>
            <a:r>
              <a:rPr lang="en-GB" dirty="0"/>
              <a:t>and Outdoor Learning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25963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Flexibility to build in Outdoor Learning</a:t>
            </a:r>
          </a:p>
          <a:p>
            <a:r>
              <a:rPr lang="en-GB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Student led themes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Where would the students prefer to learn?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What would they like to learn about?</a:t>
            </a:r>
          </a:p>
          <a:p>
            <a:r>
              <a:rPr lang="en-GB" sz="28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Cynefin</a:t>
            </a:r>
            <a:r>
              <a:rPr lang="en-GB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- an integral part of the new curriculum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744" y="5138064"/>
            <a:ext cx="2085013" cy="22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20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8937" y="5038338"/>
            <a:ext cx="1459441" cy="550097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Cynefin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40902" y="1692276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00" dirty="0">
                <a:solidFill>
                  <a:schemeClr val="accent3">
                    <a:lumMod val="75000"/>
                  </a:schemeClr>
                </a:solidFill>
              </a:rPr>
              <a:t>“</a:t>
            </a:r>
            <a:r>
              <a:rPr lang="en-GB" sz="2800" dirty="0" err="1">
                <a:solidFill>
                  <a:schemeClr val="accent3">
                    <a:lumMod val="75000"/>
                  </a:schemeClr>
                </a:solidFill>
              </a:rPr>
              <a:t>Cynefin</a:t>
            </a:r>
            <a:r>
              <a:rPr lang="en-GB" sz="2800" dirty="0">
                <a:solidFill>
                  <a:schemeClr val="accent3">
                    <a:lumMod val="75000"/>
                  </a:schemeClr>
                </a:solidFill>
              </a:rPr>
              <a:t> – the place where we feel we belong, where people and landscape around us are familiar, and sights and sounds are reassuringly recognisable. Though often translated as ‘habitat’, </a:t>
            </a:r>
            <a:r>
              <a:rPr lang="en-GB" sz="2800" dirty="0" err="1">
                <a:solidFill>
                  <a:schemeClr val="accent3">
                    <a:lumMod val="75000"/>
                  </a:schemeClr>
                </a:solidFill>
              </a:rPr>
              <a:t>cynefin</a:t>
            </a:r>
            <a:r>
              <a:rPr lang="en-GB" sz="2800" dirty="0">
                <a:solidFill>
                  <a:schemeClr val="accent3">
                    <a:lumMod val="75000"/>
                  </a:schemeClr>
                </a:solidFill>
              </a:rPr>
              <a:t> is not just a place in a physical or geographical sense: it is the historic, cultural and social place which has shapes and continues to share the community which inhabits it.”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744" y="5138064"/>
            <a:ext cx="2085013" cy="22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19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8937" y="5038338"/>
            <a:ext cx="1459441" cy="550097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Estyn on Outdoor Learning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54392" y="1689873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‘The outdoor environment, both on and off-site, provides high-quality learning experiences for all pupils.’ (</a:t>
            </a:r>
            <a:r>
              <a:rPr lang="en-GB" sz="28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Estyn</a:t>
            </a:r>
            <a:r>
              <a:rPr lang="en-GB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Inspection Tavernspite School)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744" y="5138064"/>
            <a:ext cx="2085013" cy="22557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F44D15B-00C4-741D-9A46-9383F9DE9827}"/>
              </a:ext>
            </a:extLst>
          </p:cNvPr>
          <p:cNvSpPr txBox="1"/>
          <p:nvPr/>
        </p:nvSpPr>
        <p:spPr>
          <a:xfrm>
            <a:off x="971600" y="3429000"/>
            <a:ext cx="7618008" cy="1029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8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Estyn reported that </a:t>
            </a:r>
            <a:r>
              <a:rPr lang="en-GB" sz="1800" b="1" i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‘the Outdoor Schools programme at Tavernspite CP School, Pembrokeshire has significantly impacted on pupils’ physical development and fitness, scientific awareness and wellbeing’</a:t>
            </a:r>
            <a:endParaRPr lang="en-GB" sz="2400" b="1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628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331640" y="1412776"/>
            <a:ext cx="7205972" cy="3240360"/>
          </a:xfrm>
          <a:prstGeom prst="roundRect">
            <a:avLst/>
          </a:prstGeom>
          <a:ln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7200" dirty="0"/>
              <a:t>Differentiation by environment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573" y="5430033"/>
            <a:ext cx="2085013" cy="2255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454" y="5250850"/>
            <a:ext cx="1459441" cy="550097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389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8937" y="5038338"/>
            <a:ext cx="1459441" cy="550097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17994"/>
            <a:ext cx="8229600" cy="1143000"/>
          </a:xfrm>
        </p:spPr>
        <p:txBody>
          <a:bodyPr/>
          <a:lstStyle/>
          <a:p>
            <a:r>
              <a:rPr lang="en-GB" dirty="0"/>
              <a:t>When?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5653"/>
            <a:ext cx="8229600" cy="3692685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When it’s best for learners</a:t>
            </a:r>
          </a:p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When it compliments or enhances the Curriculum</a:t>
            </a:r>
          </a:p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As a hook activity or exit activity</a:t>
            </a:r>
          </a:p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When activities are: messy, loud, need space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744" y="5138064"/>
            <a:ext cx="2085013" cy="22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935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8937" y="5038338"/>
            <a:ext cx="1459441" cy="550097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17994"/>
            <a:ext cx="8229600" cy="1143000"/>
          </a:xfrm>
        </p:spPr>
        <p:txBody>
          <a:bodyPr/>
          <a:lstStyle/>
          <a:p>
            <a:r>
              <a:rPr lang="en-GB" dirty="0"/>
              <a:t>When? In Practice….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5653"/>
            <a:ext cx="8229600" cy="3692685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Once a day </a:t>
            </a:r>
          </a:p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Once a week</a:t>
            </a:r>
          </a:p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What works for you and your students!</a:t>
            </a:r>
          </a:p>
          <a:p>
            <a:endParaRPr lang="en-GB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Build Outdoor Learning into your planning!</a:t>
            </a:r>
          </a:p>
          <a:p>
            <a:endParaRPr lang="en-GB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744" y="5138064"/>
            <a:ext cx="2085013" cy="22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013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8937" y="5038338"/>
            <a:ext cx="1459441" cy="550097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7744" y="5138064"/>
            <a:ext cx="2085013" cy="2255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6319A2-213E-4CEE-A131-D0BCCCB39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Cross-Curricular Skills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3476" y="1586356"/>
            <a:ext cx="2816236" cy="823912"/>
          </a:xfrm>
        </p:spPr>
        <p:txBody>
          <a:bodyPr/>
          <a:lstStyle/>
          <a:p>
            <a:pPr algn="ctr"/>
            <a:r>
              <a:rPr lang="en-GB" dirty="0"/>
              <a:t>Digital Competence </a:t>
            </a:r>
          </a:p>
          <a:p>
            <a:pPr algn="ctr"/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3772850" y="1556915"/>
            <a:ext cx="2506804" cy="823912"/>
          </a:xfrm>
        </p:spPr>
        <p:txBody>
          <a:bodyPr/>
          <a:lstStyle/>
          <a:p>
            <a:pPr algn="ctr"/>
            <a:r>
              <a:rPr lang="en-GB" dirty="0"/>
              <a:t>Literacy</a:t>
            </a:r>
          </a:p>
          <a:p>
            <a:pPr algn="ct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20C891-BEFE-4817-98F3-CA296D54C0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919" y="2024229"/>
            <a:ext cx="2786254" cy="24766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959825"/>
            <a:ext cx="257175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6"/>
          <p:cNvSpPr txBox="1">
            <a:spLocks/>
          </p:cNvSpPr>
          <p:nvPr/>
        </p:nvSpPr>
        <p:spPr>
          <a:xfrm>
            <a:off x="6279653" y="1556915"/>
            <a:ext cx="2537981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/>
              <a:t>Numeracy</a:t>
            </a:r>
          </a:p>
          <a:p>
            <a:pPr algn="ctr"/>
            <a:endParaRPr lang="en-GB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782" y="1938499"/>
            <a:ext cx="2105206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12485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8937" y="5038338"/>
            <a:ext cx="1459441" cy="550097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744" y="5138064"/>
            <a:ext cx="2085013" cy="2255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14DB0F2-561F-46DA-AF16-2A39C80F6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b="1" dirty="0"/>
              <a:t>Wider Skills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A8571-F9FB-49D3-9A87-D62CADEA3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417638"/>
            <a:ext cx="4557713" cy="39159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/>
              <a:t>Learners will gain important transferable skills in: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Critical thinking and problem‑solving</a:t>
            </a:r>
          </a:p>
          <a:p>
            <a:r>
              <a:rPr lang="en-GB" sz="2400" dirty="0"/>
              <a:t>Planning and organising</a:t>
            </a:r>
          </a:p>
          <a:p>
            <a:r>
              <a:rPr lang="en-GB" sz="2400" dirty="0"/>
              <a:t>Creativity and innovation</a:t>
            </a:r>
          </a:p>
          <a:p>
            <a:r>
              <a:rPr lang="en-GB" sz="2400" dirty="0"/>
              <a:t>Personal effectiveness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76B883-D8CA-41BC-9902-32A20F6745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0646" y="1464670"/>
            <a:ext cx="2746648" cy="307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269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8937" y="5038338"/>
            <a:ext cx="1459441" cy="550097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2ED9CF-F37F-488E-8B1F-8688BD096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Health and Wellbeing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EF546-83AD-4193-AC31-CDBE1D1E2E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528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/>
              <a:t>Evidence from across the world show that being in nature can make us feel better and be healthier.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B230834-7CC0-4CCE-93FB-BEF1659D12E0}"/>
              </a:ext>
            </a:extLst>
          </p:cNvPr>
          <p:cNvSpPr/>
          <p:nvPr/>
        </p:nvSpPr>
        <p:spPr>
          <a:xfrm>
            <a:off x="2226001" y="2109623"/>
            <a:ext cx="2047636" cy="165759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80% of the happiest people have a strong connection to nature!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240ED26-A1CC-449E-AC63-8F029B4C0CB5}"/>
              </a:ext>
            </a:extLst>
          </p:cNvPr>
          <p:cNvSpPr/>
          <p:nvPr/>
        </p:nvSpPr>
        <p:spPr>
          <a:xfrm>
            <a:off x="5192899" y="2136913"/>
            <a:ext cx="2246121" cy="165759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Children and young people who experience stressful events in their lives are less stressed if they have opportunities to spend time in nature</a:t>
            </a:r>
            <a:r>
              <a:rPr lang="en-GB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8F2698A-7D9E-4C77-BA98-E83CD3B65863}"/>
              </a:ext>
            </a:extLst>
          </p:cNvPr>
          <p:cNvSpPr/>
          <p:nvPr/>
        </p:nvSpPr>
        <p:spPr>
          <a:xfrm>
            <a:off x="5192900" y="4005635"/>
            <a:ext cx="2246121" cy="165759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83% more individuals engage in social activity in green spaces as opposed to sparsely vegetated or concreted ones!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97B55CB-B6BD-406F-B9FC-9C10A707A291}"/>
              </a:ext>
            </a:extLst>
          </p:cNvPr>
          <p:cNvSpPr/>
          <p:nvPr/>
        </p:nvSpPr>
        <p:spPr>
          <a:xfrm>
            <a:off x="2226001" y="3945143"/>
            <a:ext cx="2047636" cy="165759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Exposure to nature supports the regulation of mood and helps to improve emotional resilience.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E46C92-A5C9-4D7C-8EB1-525610815D30}"/>
              </a:ext>
            </a:extLst>
          </p:cNvPr>
          <p:cNvSpPr txBox="1"/>
          <p:nvPr/>
        </p:nvSpPr>
        <p:spPr>
          <a:xfrm>
            <a:off x="36924" y="6230212"/>
            <a:ext cx="9264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Sources: Natural Resource Wales, Welsh Government, NHS, National Trust, BBC, NCBI, Forestry Commission </a:t>
            </a:r>
            <a:r>
              <a:rPr lang="en-GB" sz="1600" dirty="0" err="1"/>
              <a:t>Scotdland</a:t>
            </a:r>
            <a:r>
              <a:rPr lang="en-GB" sz="1600" dirty="0"/>
              <a:t>, Sullivan, </a:t>
            </a:r>
            <a:r>
              <a:rPr lang="en-GB" sz="1600" dirty="0" err="1"/>
              <a:t>Kuo</a:t>
            </a:r>
            <a:r>
              <a:rPr lang="en-GB" sz="1600" dirty="0"/>
              <a:t> and </a:t>
            </a:r>
            <a:r>
              <a:rPr lang="en-GB" sz="1600" dirty="0" err="1"/>
              <a:t>DePooter</a:t>
            </a:r>
            <a:r>
              <a:rPr lang="en-GB" sz="1600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3447285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8937" y="5038338"/>
            <a:ext cx="1459441" cy="550097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744" y="5138064"/>
            <a:ext cx="2085013" cy="2255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6C10FA-4E63-4CE8-BB92-B151B422B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Benefits of Outdoor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ECD9A-D308-4BFA-ADA8-9675C30AF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38138"/>
          </a:xfrm>
        </p:spPr>
        <p:txBody>
          <a:bodyPr numCol="2">
            <a:normAutofit fontScale="92500" lnSpcReduction="10000"/>
          </a:bodyPr>
          <a:lstStyle/>
          <a:p>
            <a:r>
              <a:rPr lang="en-GB" dirty="0"/>
              <a:t>Enjoyment</a:t>
            </a:r>
          </a:p>
          <a:p>
            <a:r>
              <a:rPr lang="en-GB" dirty="0"/>
              <a:t>Health and Wellbeing</a:t>
            </a:r>
          </a:p>
          <a:p>
            <a:r>
              <a:rPr lang="en-GB" dirty="0"/>
              <a:t>Engagement</a:t>
            </a:r>
          </a:p>
          <a:p>
            <a:r>
              <a:rPr lang="en-GB" dirty="0"/>
              <a:t>Attainment</a:t>
            </a:r>
          </a:p>
          <a:p>
            <a:r>
              <a:rPr lang="en-GB" dirty="0"/>
              <a:t>Confidence and character</a:t>
            </a:r>
          </a:p>
          <a:p>
            <a:r>
              <a:rPr lang="en-GB" dirty="0"/>
              <a:t>Social and emotional awareness</a:t>
            </a:r>
          </a:p>
          <a:p>
            <a:r>
              <a:rPr lang="en-GB" dirty="0"/>
              <a:t>Activity skills</a:t>
            </a:r>
          </a:p>
          <a:p>
            <a:r>
              <a:rPr lang="en-GB" dirty="0"/>
              <a:t>Personal Qualities</a:t>
            </a:r>
          </a:p>
          <a:p>
            <a:r>
              <a:rPr lang="en-GB" dirty="0"/>
              <a:t>Skills for life</a:t>
            </a:r>
          </a:p>
          <a:p>
            <a:r>
              <a:rPr lang="en-GB" dirty="0"/>
              <a:t>Broadening Horizons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3284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9552" y="870246"/>
            <a:ext cx="7998060" cy="3782890"/>
          </a:xfrm>
          <a:prstGeom prst="roundRect">
            <a:avLst/>
          </a:prstGeom>
          <a:ln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b="1" i="1" dirty="0"/>
              <a:t>‘An adult’s attitude to the environment and time spent in green space is strongly influenced by their experience as a child. The critical age of influence appears to be before 12years old.’</a:t>
            </a:r>
            <a:endParaRPr lang="en-GB" dirty="0"/>
          </a:p>
          <a:p>
            <a:pPr marL="0" indent="0" algn="ctr">
              <a:buNone/>
            </a:pPr>
            <a:r>
              <a:rPr lang="en-US" i="1" dirty="0"/>
              <a:t>(Bird. </a:t>
            </a:r>
            <a:r>
              <a:rPr lang="en-US" i="1" dirty="0" err="1"/>
              <a:t>Dr</a:t>
            </a:r>
            <a:r>
              <a:rPr lang="en-US" i="1" dirty="0"/>
              <a:t> W. (2007) Natural Thinking)</a:t>
            </a:r>
            <a:endParaRPr lang="en-GB" dirty="0"/>
          </a:p>
          <a:p>
            <a:pPr marL="0" indent="0" algn="ctr">
              <a:buNone/>
            </a:pPr>
            <a:endParaRPr lang="en-GB" sz="44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573" y="5430033"/>
            <a:ext cx="2085013" cy="2255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454" y="5250850"/>
            <a:ext cx="1459441" cy="550097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82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8937" y="5038338"/>
            <a:ext cx="1459441" cy="550097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7744" y="5138064"/>
            <a:ext cx="2085013" cy="22557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E59EDF8-126B-48C9-90FB-E6B0749622CF}"/>
              </a:ext>
            </a:extLst>
          </p:cNvPr>
          <p:cNvSpPr/>
          <p:nvPr/>
        </p:nvSpPr>
        <p:spPr>
          <a:xfrm>
            <a:off x="856486" y="820794"/>
            <a:ext cx="7625411" cy="3914299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“Access to such important experiences</a:t>
            </a:r>
          </a:p>
          <a:p>
            <a:pPr algn="ctr"/>
            <a:r>
              <a:rPr lang="en-GB" sz="4000" dirty="0"/>
              <a:t>should be an expectation for all young people.”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/>
              <a:t>Welsh Council for Outdoor Learning</a:t>
            </a:r>
          </a:p>
          <a:p>
            <a:pPr algn="ctr"/>
            <a:endParaRPr lang="en-GB" sz="4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6313" y="5111275"/>
            <a:ext cx="2085013" cy="22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6413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-209317"/>
            <a:ext cx="8229600" cy="1143000"/>
          </a:xfrm>
        </p:spPr>
        <p:txBody>
          <a:bodyPr>
            <a:noAutofit/>
          </a:bodyPr>
          <a:lstStyle/>
          <a:p>
            <a:pPr lvl="0" eaLnBrk="0" fontAlgn="base" hangingPunct="0">
              <a:spcAft>
                <a:spcPct val="0"/>
              </a:spcAft>
            </a:pPr>
            <a:r>
              <a:rPr lang="en-GB" altLang="en-US" sz="3600" b="1" dirty="0">
                <a:ea typeface="Calibri" panose="020F0502020204030204" pitchFamily="34" charset="0"/>
                <a:cs typeface="Calibri" panose="020F0502020204030204" pitchFamily="34" charset="0"/>
              </a:rPr>
              <a:t>New Curriculum For Wales</a:t>
            </a:r>
            <a:endParaRPr lang="en-GB" altLang="en-US" sz="36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7192" y="-29514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0413" y="5250850"/>
            <a:ext cx="2085013" cy="2255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0410" y="5175821"/>
            <a:ext cx="1459441" cy="550097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12" name="Content Placeholder 3"/>
          <p:cNvSpPr txBox="1">
            <a:spLocks/>
          </p:cNvSpPr>
          <p:nvPr/>
        </p:nvSpPr>
        <p:spPr>
          <a:xfrm>
            <a:off x="323528" y="1805925"/>
            <a:ext cx="8345094" cy="3063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606C108-A6AC-5C6F-B6EF-888DE660161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-11874" r="-9683"/>
          <a:stretch/>
        </p:blipFill>
        <p:spPr>
          <a:xfrm>
            <a:off x="660329" y="672682"/>
            <a:ext cx="8580863" cy="41028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3FEE27-7935-9B0B-FCC7-87AA4F011062}"/>
              </a:ext>
            </a:extLst>
          </p:cNvPr>
          <p:cNvSpPr txBox="1"/>
          <p:nvPr/>
        </p:nvSpPr>
        <p:spPr>
          <a:xfrm>
            <a:off x="660329" y="4806489"/>
            <a:ext cx="1856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(Nature Days)</a:t>
            </a:r>
          </a:p>
        </p:txBody>
      </p:sp>
    </p:spTree>
    <p:extLst>
      <p:ext uri="{BB962C8B-B14F-4D97-AF65-F5344CB8AC3E}">
        <p14:creationId xmlns:p14="http://schemas.microsoft.com/office/powerpoint/2010/main" val="37180052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6616FD9-83C7-48DB-BD33-CF56A51DDE98}"/>
              </a:ext>
            </a:extLst>
          </p:cNvPr>
          <p:cNvSpPr/>
          <p:nvPr/>
        </p:nvSpPr>
        <p:spPr>
          <a:xfrm>
            <a:off x="191221" y="3754599"/>
            <a:ext cx="2546468" cy="2798636"/>
          </a:xfrm>
          <a:prstGeom prst="roundRect">
            <a:avLst/>
          </a:prstGeom>
          <a:solidFill>
            <a:srgbClr val="99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Expressive Arts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Explore patterns in wider environment.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Be creative through collecting, sticking, drawing the shapes of the different species of plants and leaves.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C09E875-1970-4DD4-A364-188D3E23A661}"/>
              </a:ext>
            </a:extLst>
          </p:cNvPr>
          <p:cNvSpPr/>
          <p:nvPr/>
        </p:nvSpPr>
        <p:spPr>
          <a:xfrm>
            <a:off x="284109" y="304766"/>
            <a:ext cx="2546468" cy="2798636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Humanities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Examine the connections between different places, humans and the environment.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Understand that, in a diverse, dynamic and changing world, they can make a positive difference.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B2DE186-CA16-4DBB-AE0A-DBF62E1D25F3}"/>
              </a:ext>
            </a:extLst>
          </p:cNvPr>
          <p:cNvSpPr/>
          <p:nvPr/>
        </p:nvSpPr>
        <p:spPr>
          <a:xfrm>
            <a:off x="5892276" y="292033"/>
            <a:ext cx="2967616" cy="3599727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5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GB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Languages, Literacy and Communication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Communicate; take part in conversation.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Within real and imaginary situations, share experiences and feelings, ideas and information.</a:t>
            </a:r>
            <a:r>
              <a:rPr lang="en-GB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GB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Understand features of different texts to find, select, sort and use information for specific purpose.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Create stories in interesting settings.</a:t>
            </a:r>
          </a:p>
          <a:p>
            <a:endParaRPr lang="en-GB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375641-A8BB-4B1E-BAF8-AE46A3ED92D1}"/>
              </a:ext>
            </a:extLst>
          </p:cNvPr>
          <p:cNvSpPr/>
          <p:nvPr/>
        </p:nvSpPr>
        <p:spPr>
          <a:xfrm>
            <a:off x="5586154" y="4172991"/>
            <a:ext cx="3273738" cy="239298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Sciences and Technology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Examine the life cycle of plants and animals.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Understand what happens to the plants and trees each season.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Explore  the process that  occurs in the seasons.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073C2E6-9E56-417C-9F2D-211DC2D1CC73}"/>
              </a:ext>
            </a:extLst>
          </p:cNvPr>
          <p:cNvSpPr/>
          <p:nvPr/>
        </p:nvSpPr>
        <p:spPr>
          <a:xfrm>
            <a:off x="3123651" y="292029"/>
            <a:ext cx="2584439" cy="2725491"/>
          </a:xfrm>
          <a:prstGeom prst="roundRect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Mathematics and Numeracy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Develop a sense of size and amount by observing and exploring the world.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Explore patterns in wider environment.</a:t>
            </a:r>
          </a:p>
          <a:p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CCA6D8E-7830-9879-4826-B731C7411BD3}"/>
              </a:ext>
            </a:extLst>
          </p:cNvPr>
          <p:cNvSpPr/>
          <p:nvPr/>
        </p:nvSpPr>
        <p:spPr>
          <a:xfrm>
            <a:off x="2909622" y="3840481"/>
            <a:ext cx="2584439" cy="2725491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Health and Wellbeing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Manage risks.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Express ideas and emotions.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Develop and maintain healthy relationships.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Take on different roles and responsibilities.</a:t>
            </a:r>
          </a:p>
        </p:txBody>
      </p:sp>
    </p:spTree>
    <p:extLst>
      <p:ext uri="{BB962C8B-B14F-4D97-AF65-F5344CB8AC3E}">
        <p14:creationId xmlns:p14="http://schemas.microsoft.com/office/powerpoint/2010/main" val="1153355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A1551C5-797F-4092-A3A4-984563341B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988840"/>
            <a:ext cx="6858000" cy="2387600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r>
              <a:rPr lang="en-GB" dirty="0"/>
              <a:t>to develop ethical citizens of </a:t>
            </a:r>
            <a:r>
              <a:rPr lang="en-GB" b="1" dirty="0">
                <a:solidFill>
                  <a:schemeClr val="accent6"/>
                </a:solidFill>
              </a:rPr>
              <a:t>Pembrokeshire, </a:t>
            </a:r>
            <a:br>
              <a:rPr lang="en-GB" b="1" dirty="0">
                <a:solidFill>
                  <a:schemeClr val="accent6"/>
                </a:solidFill>
              </a:rPr>
            </a:br>
            <a:r>
              <a:rPr lang="en-GB" dirty="0"/>
              <a:t>Wales and the World.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C1342BC-6D5A-4B61-9934-7732C274BB1F}"/>
              </a:ext>
            </a:extLst>
          </p:cNvPr>
          <p:cNvSpPr txBox="1">
            <a:spLocks/>
          </p:cNvSpPr>
          <p:nvPr/>
        </p:nvSpPr>
        <p:spPr>
          <a:xfrm>
            <a:off x="1143000" y="1114599"/>
            <a:ext cx="6858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7200" b="1" dirty="0">
                <a:solidFill>
                  <a:srgbClr val="70AD47">
                    <a:lumMod val="75000"/>
                  </a:srgbClr>
                </a:solidFill>
                <a:latin typeface="Calibri Light" panose="020F0302020204030204"/>
              </a:rPr>
              <a:t>Inspiring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Outdoor Learning </a:t>
            </a:r>
            <a:b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endParaRPr kumimoji="0" lang="en-GB" sz="72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8937" y="5038338"/>
            <a:ext cx="1459441" cy="5500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6313" y="5111275"/>
            <a:ext cx="2085013" cy="22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24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>
                <a:latin typeface="+mn-lt"/>
              </a:rPr>
              <a:t>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GB" sz="2000" dirty="0"/>
              <a:t>PODS developed from a Professional Learning Community (PLC) in 2010.</a:t>
            </a:r>
          </a:p>
          <a:p>
            <a:pPr>
              <a:spcBef>
                <a:spcPts val="1800"/>
              </a:spcBef>
            </a:pPr>
            <a:r>
              <a:rPr lang="en-GB" sz="2000" dirty="0"/>
              <a:t>Initially set up by two head teachers – Mr Simon Thomas and Mr Kevin Phelps.</a:t>
            </a:r>
          </a:p>
          <a:p>
            <a:pPr>
              <a:spcBef>
                <a:spcPts val="1800"/>
              </a:spcBef>
            </a:pPr>
            <a:r>
              <a:rPr lang="en-GB" sz="2000" dirty="0"/>
              <a:t> It has grown into a dynamic partnership with a wide range of expertise.</a:t>
            </a:r>
          </a:p>
          <a:p>
            <a:pPr>
              <a:spcBef>
                <a:spcPts val="1800"/>
              </a:spcBef>
            </a:pPr>
            <a:r>
              <a:rPr lang="en-GB" sz="2000" dirty="0"/>
              <a:t>Brings together a wide range of specialist organisations, head teachers and Local Authority advisors.</a:t>
            </a: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8937" y="5038338"/>
            <a:ext cx="1459441" cy="550097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744" y="5138064"/>
            <a:ext cx="2085013" cy="22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687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F01DF-42F4-40A1-AC07-FAABCD4FE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Aims of PODS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D0F35-8990-4B86-81AF-7E6789E6B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556792"/>
            <a:ext cx="7886701" cy="492944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2000" dirty="0"/>
              <a:t>Providing high quality, safe learning experiences linked to the curriculum.</a:t>
            </a:r>
          </a:p>
          <a:p>
            <a:pPr>
              <a:lnSpc>
                <a:spcPct val="100000"/>
              </a:lnSpc>
            </a:pPr>
            <a:r>
              <a:rPr lang="en-GB" sz="2000" dirty="0"/>
              <a:t>Enriched, stimulating off-site environmental learning.</a:t>
            </a:r>
          </a:p>
          <a:p>
            <a:pPr>
              <a:lnSpc>
                <a:spcPct val="100000"/>
              </a:lnSpc>
            </a:pPr>
            <a:r>
              <a:rPr lang="en-GB" sz="2000" dirty="0"/>
              <a:t>Expand the horizons and knowledge of the natural environment.</a:t>
            </a:r>
          </a:p>
          <a:p>
            <a:pPr>
              <a:lnSpc>
                <a:spcPct val="100000"/>
              </a:lnSpc>
            </a:pPr>
            <a:r>
              <a:rPr lang="en-GB" sz="2000" dirty="0"/>
              <a:t>Learning tasks involving enquiry, teamwork, problem solving and co-operation between peers and adults.</a:t>
            </a:r>
          </a:p>
          <a:p>
            <a:pPr>
              <a:lnSpc>
                <a:spcPct val="100000"/>
              </a:lnSpc>
            </a:pPr>
            <a:r>
              <a:rPr lang="en-GB" sz="2000" dirty="0"/>
              <a:t>"Awe and wonder" experiences that increase self-esteem, confidence and lead to improved  engagement.</a:t>
            </a:r>
          </a:p>
          <a:p>
            <a:pPr>
              <a:lnSpc>
                <a:spcPct val="100000"/>
              </a:lnSpc>
            </a:pPr>
            <a:endParaRPr lang="en-GB" sz="2000" dirty="0"/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8937" y="5038338"/>
            <a:ext cx="1459441" cy="550097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7744" y="5138064"/>
            <a:ext cx="2085013" cy="22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540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8937" y="5038338"/>
            <a:ext cx="1459441" cy="550097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17994"/>
            <a:ext cx="8229600" cy="1143000"/>
          </a:xfrm>
        </p:spPr>
        <p:txBody>
          <a:bodyPr/>
          <a:lstStyle/>
          <a:p>
            <a:r>
              <a:rPr lang="en-GB" dirty="0"/>
              <a:t>What PODS can offer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5536" y="1501772"/>
            <a:ext cx="8229600" cy="3692685"/>
          </a:xfrm>
        </p:spPr>
        <p:txBody>
          <a:bodyPr>
            <a:normAutofit fontScale="62500" lnSpcReduction="20000"/>
          </a:bodyPr>
          <a:lstStyle/>
          <a:p>
            <a:r>
              <a:rPr lang="en-GB" dirty="0"/>
              <a:t>Access to free CPD and INSET events for teaching staff across the county and from further afield.</a:t>
            </a:r>
          </a:p>
          <a:p>
            <a:r>
              <a:rPr lang="en-GB" dirty="0"/>
              <a:t>Opportunities for subject coordinators and teachers to participate in Professional Learning Communities (PLCs) focussed on outdoor learning.</a:t>
            </a:r>
          </a:p>
          <a:p>
            <a:r>
              <a:rPr lang="en-GB" dirty="0"/>
              <a:t>Downloadable bilingual resources and lesson ideas generated from PLCs.</a:t>
            </a:r>
          </a:p>
          <a:p>
            <a:r>
              <a:rPr lang="en-GB" dirty="0"/>
              <a:t>An optional structured, staged programme of support schools towards whole school cultural change in relation to outdoor learning.</a:t>
            </a:r>
          </a:p>
          <a:p>
            <a:r>
              <a:rPr lang="en-GB" dirty="0"/>
              <a:t>Opportunities for practical support, advice and input from our partners.</a:t>
            </a:r>
          </a:p>
          <a:p>
            <a:r>
              <a:rPr lang="en-GB" dirty="0"/>
              <a:t>Recognition and awards for innovative and excellent practice.</a:t>
            </a:r>
          </a:p>
          <a:p>
            <a:r>
              <a:rPr lang="en-GB" dirty="0"/>
              <a:t>Tracking changes in wellbeing, attendance and end of phase outcomes.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744" y="5138064"/>
            <a:ext cx="2085013" cy="22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497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425" y="1840412"/>
            <a:ext cx="3089535" cy="1174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Natural Resources Wal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277" y="649032"/>
            <a:ext cx="2297788" cy="1616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154" y="3410644"/>
            <a:ext cx="1319788" cy="1572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005" y="1057864"/>
            <a:ext cx="2078439" cy="2078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603" y="5004408"/>
            <a:ext cx="2324955" cy="113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014602"/>
            <a:ext cx="2984914" cy="1142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96" y="2923834"/>
            <a:ext cx="1257870" cy="12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95" y="611700"/>
            <a:ext cx="1594520" cy="2048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16" y="4928979"/>
            <a:ext cx="1814205" cy="993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09" y="5291166"/>
            <a:ext cx="1237967" cy="1263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748" y="5618395"/>
            <a:ext cx="2085278" cy="1096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PODS Partners</a:t>
            </a:r>
          </a:p>
        </p:txBody>
      </p:sp>
      <p:pic>
        <p:nvPicPr>
          <p:cNvPr id="1028" name="Picture 4" descr="Wales Council for Outdoor Learning – Wales Council for Outdoor Learni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060" y="4441101"/>
            <a:ext cx="2994654" cy="893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6" r="18545"/>
          <a:stretch/>
        </p:blipFill>
        <p:spPr bwMode="auto">
          <a:xfrm>
            <a:off x="2077484" y="3122730"/>
            <a:ext cx="1850500" cy="157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8420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E7330C3-A00D-4F58-9121-93828A9AA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434" y="1321723"/>
            <a:ext cx="6908295" cy="54573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b="1" dirty="0"/>
              <a:t>New Curriculum for Wales</a:t>
            </a:r>
            <a:br>
              <a:rPr lang="en-GB" b="1" dirty="0"/>
            </a:b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96913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1FBA1-D96E-44A6-9093-A2109A503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569" y="3052026"/>
            <a:ext cx="8087245" cy="3310709"/>
          </a:xfrm>
        </p:spPr>
        <p:txBody>
          <a:bodyPr>
            <a:normAutofit/>
          </a:bodyPr>
          <a:lstStyle/>
          <a:p>
            <a:r>
              <a:rPr lang="en-GB" sz="1800" dirty="0"/>
              <a:t>ambitious, capable learners, ready to learn throughout their lives.</a:t>
            </a:r>
          </a:p>
          <a:p>
            <a:r>
              <a:rPr lang="en-GB" sz="1800" dirty="0"/>
              <a:t>enterprising, creative contributors, ready to play a full </a:t>
            </a:r>
            <a:br>
              <a:rPr lang="en-GB" sz="1800" dirty="0"/>
            </a:br>
            <a:r>
              <a:rPr lang="en-GB" sz="1800" dirty="0"/>
              <a:t>part in life and work.</a:t>
            </a:r>
          </a:p>
          <a:p>
            <a:r>
              <a:rPr lang="en-GB" sz="1800" dirty="0"/>
              <a:t>ethical, informed citizens of Wales and the world.</a:t>
            </a:r>
          </a:p>
          <a:p>
            <a:r>
              <a:rPr lang="en-GB" sz="1800" dirty="0"/>
              <a:t>healthy, confident individuals, ready to lead fulfilling lives as valued members of society.</a:t>
            </a:r>
          </a:p>
          <a:p>
            <a:endParaRPr lang="en-GB" sz="180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1DF1076-7D01-4998-A916-8E2E6D4CD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/>
              <a:t>Curriculum Purposes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B94FDB-77B9-43E5-B758-0B10ABEA7094}"/>
              </a:ext>
            </a:extLst>
          </p:cNvPr>
          <p:cNvSpPr/>
          <p:nvPr/>
        </p:nvSpPr>
        <p:spPr>
          <a:xfrm>
            <a:off x="841637" y="1530424"/>
            <a:ext cx="80872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/>
              <a:t>Outdoor Learning can be used effectively to support the purpose of the new curriculum.</a:t>
            </a:r>
          </a:p>
          <a:p>
            <a:endParaRPr lang="en-GB" sz="2000" dirty="0"/>
          </a:p>
          <a:p>
            <a:r>
              <a:rPr lang="en-GB" sz="2000" dirty="0"/>
              <a:t>The 4 purposes are to support our children and young people to be:</a:t>
            </a:r>
            <a:br>
              <a:rPr lang="en-GB" sz="2000" dirty="0"/>
            </a:br>
            <a:endParaRPr lang="en-GB" sz="2000" dirty="0"/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8937" y="5038338"/>
            <a:ext cx="1459441" cy="550097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7744" y="5138064"/>
            <a:ext cx="2085013" cy="22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162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1575"/>
            <a:ext cx="9144000" cy="23275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8937" y="5038338"/>
            <a:ext cx="1459441" cy="550097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250" y="5250850"/>
            <a:ext cx="1111885" cy="11118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744" y="5138064"/>
            <a:ext cx="2085013" cy="2255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6C10FA-4E63-4CE8-BB92-B151B422B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6">
                    <a:lumMod val="50000"/>
                  </a:schemeClr>
                </a:solidFill>
              </a:rPr>
              <a:t>The Benefits of Outdoor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ECD9A-D308-4BFA-ADA8-9675C30AF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25963"/>
          </a:xfrm>
        </p:spPr>
        <p:txBody>
          <a:bodyPr>
            <a:normAutofit/>
          </a:bodyPr>
          <a:lstStyle/>
          <a:p>
            <a:r>
              <a:rPr lang="en-GB" sz="1600" dirty="0"/>
              <a:t>Maximise the value of learning by linking off-site excursions and on site activities with the curriculum.</a:t>
            </a:r>
          </a:p>
          <a:p>
            <a:r>
              <a:rPr lang="en-GB" sz="1600" dirty="0"/>
              <a:t>An opportunity for students to see somewhere outside of their current sphere of influence.</a:t>
            </a:r>
          </a:p>
          <a:p>
            <a:r>
              <a:rPr lang="en-GB" sz="1600" dirty="0"/>
              <a:t>Opportunities to see, touch, feel and outdoor activities first hand and build links with their local environment. </a:t>
            </a:r>
          </a:p>
          <a:p>
            <a:r>
              <a:rPr lang="en-GB" sz="1600" dirty="0"/>
              <a:t>Builds confidence and self-esteem, particularly of those who find the classroom environment challenging.</a:t>
            </a:r>
          </a:p>
          <a:p>
            <a:r>
              <a:rPr lang="en-GB" sz="1600" dirty="0"/>
              <a:t>Gain knowledge and skills that can be disseminated throughout the school.</a:t>
            </a:r>
          </a:p>
          <a:p>
            <a:r>
              <a:rPr lang="en-GB" sz="1600" dirty="0"/>
              <a:t>Giving students an insight in to a different way of life to broaden their horizons for the future.</a:t>
            </a:r>
          </a:p>
          <a:p>
            <a:r>
              <a:rPr lang="en-GB" sz="1600" dirty="0"/>
              <a:t>First hand outdoor experiences and memories that will stay with individuals for a life time.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7850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18857</TotalTime>
  <Words>1221</Words>
  <Application>Microsoft Office PowerPoint</Application>
  <PresentationFormat>On-screen Show (4:3)</PresentationFormat>
  <Paragraphs>145</Paragraphs>
  <Slides>23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Office Theme</vt:lpstr>
      <vt:lpstr>Pembrokeshire Outdoor  Schools (PODS)  Outdoor Learning and the  New Curriculum for Wales </vt:lpstr>
      <vt:lpstr>PowerPoint Presentation</vt:lpstr>
      <vt:lpstr>History</vt:lpstr>
      <vt:lpstr>Aims of PODS</vt:lpstr>
      <vt:lpstr>What PODS can offer</vt:lpstr>
      <vt:lpstr>PODS Partners</vt:lpstr>
      <vt:lpstr>New Curriculum for Wales </vt:lpstr>
      <vt:lpstr>Curriculum Purposes</vt:lpstr>
      <vt:lpstr>The Benefits of Outdoor Learning</vt:lpstr>
      <vt:lpstr>New Curriculum  and Outdoor Learning</vt:lpstr>
      <vt:lpstr>Cynefin</vt:lpstr>
      <vt:lpstr>Estyn on Outdoor Learning</vt:lpstr>
      <vt:lpstr>PowerPoint Presentation</vt:lpstr>
      <vt:lpstr>When?</vt:lpstr>
      <vt:lpstr>When? In Practice….</vt:lpstr>
      <vt:lpstr>Cross-Curricular Skills</vt:lpstr>
      <vt:lpstr>Wider Skills</vt:lpstr>
      <vt:lpstr>Health and Wellbeing </vt:lpstr>
      <vt:lpstr>The Benefits of Outdoor Learning</vt:lpstr>
      <vt:lpstr>PowerPoint Presentation</vt:lpstr>
      <vt:lpstr>New Curriculum For Wales</vt:lpstr>
      <vt:lpstr>PowerPoint Presentation</vt:lpstr>
      <vt:lpstr>  to develop ethical citizens of Pembrokeshire,  Wales and the World.</vt:lpstr>
    </vt:vector>
  </TitlesOfParts>
  <Company>Pembrokeshire Coast National 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Ysgolion Awyr Agored Sir Benfro</dc:title>
  <dc:creator>Bryony Rees</dc:creator>
  <cp:lastModifiedBy>Bryony Rees</cp:lastModifiedBy>
  <cp:revision>89</cp:revision>
  <dcterms:created xsi:type="dcterms:W3CDTF">2020-08-20T09:24:00Z</dcterms:created>
  <dcterms:modified xsi:type="dcterms:W3CDTF">2022-06-30T12:25:33Z</dcterms:modified>
</cp:coreProperties>
</file>