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1" r:id="rId3"/>
    <p:sldId id="292" r:id="rId4"/>
    <p:sldId id="294" r:id="rId5"/>
    <p:sldId id="321" r:id="rId6"/>
    <p:sldId id="276" r:id="rId7"/>
    <p:sldId id="330" r:id="rId8"/>
    <p:sldId id="281" r:id="rId9"/>
    <p:sldId id="331" r:id="rId10"/>
    <p:sldId id="333" r:id="rId11"/>
    <p:sldId id="334" r:id="rId12"/>
    <p:sldId id="278" r:id="rId13"/>
    <p:sldId id="295" r:id="rId14"/>
    <p:sldId id="282" r:id="rId15"/>
    <p:sldId id="277" r:id="rId16"/>
    <p:sldId id="325" r:id="rId17"/>
    <p:sldId id="324" r:id="rId18"/>
    <p:sldId id="315" r:id="rId19"/>
    <p:sldId id="284" r:id="rId20"/>
    <p:sldId id="285" r:id="rId21"/>
    <p:sldId id="326" r:id="rId22"/>
    <p:sldId id="320" r:id="rId23"/>
    <p:sldId id="286" r:id="rId24"/>
    <p:sldId id="302" r:id="rId25"/>
    <p:sldId id="303" r:id="rId26"/>
    <p:sldId id="296" r:id="rId27"/>
    <p:sldId id="301" r:id="rId28"/>
    <p:sldId id="328" r:id="rId29"/>
    <p:sldId id="280" r:id="rId30"/>
    <p:sldId id="288" r:id="rId31"/>
    <p:sldId id="306" r:id="rId32"/>
    <p:sldId id="329" r:id="rId33"/>
    <p:sldId id="322" r:id="rId34"/>
    <p:sldId id="287" r:id="rId35"/>
    <p:sldId id="289" r:id="rId36"/>
    <p:sldId id="307" r:id="rId37"/>
    <p:sldId id="290" r:id="rId38"/>
    <p:sldId id="339" r:id="rId39"/>
    <p:sldId id="327" r:id="rId40"/>
    <p:sldId id="308" r:id="rId41"/>
    <p:sldId id="340" r:id="rId42"/>
    <p:sldId id="310" r:id="rId43"/>
    <p:sldId id="297" r:id="rId44"/>
    <p:sldId id="337" r:id="rId45"/>
    <p:sldId id="309" r:id="rId46"/>
    <p:sldId id="335" r:id="rId47"/>
    <p:sldId id="323" r:id="rId48"/>
    <p:sldId id="311" r:id="rId49"/>
    <p:sldId id="312" r:id="rId50"/>
    <p:sldId id="318" r:id="rId51"/>
    <p:sldId id="313" r:id="rId52"/>
    <p:sldId id="316" r:id="rId53"/>
    <p:sldId id="317" r:id="rId54"/>
    <p:sldId id="314" r:id="rId55"/>
    <p:sldId id="300" r:id="rId56"/>
    <p:sldId id="305" r:id="rId57"/>
    <p:sldId id="336" r:id="rId58"/>
    <p:sldId id="319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32" autoAdjust="0"/>
    <p:restoredTop sz="94660"/>
  </p:normalViewPr>
  <p:slideViewPr>
    <p:cSldViewPr>
      <p:cViewPr varScale="1">
        <p:scale>
          <a:sx n="95" d="100"/>
          <a:sy n="95" d="100"/>
        </p:scale>
        <p:origin x="10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8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3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2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5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B84-9D51-45DB-89F8-0E874DDAC223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4.png"/><Relationship Id="rId7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41.jpeg"/><Relationship Id="rId5" Type="http://schemas.openxmlformats.org/officeDocument/2006/relationships/image" Target="../media/image3.jpeg"/><Relationship Id="rId10" Type="http://schemas.openxmlformats.org/officeDocument/2006/relationships/image" Target="../media/image40.jpeg"/><Relationship Id="rId4" Type="http://schemas.openxmlformats.org/officeDocument/2006/relationships/image" Target="../media/image5.png"/><Relationship Id="rId9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jpeg"/><Relationship Id="rId7" Type="http://schemas.openxmlformats.org/officeDocument/2006/relationships/image" Target="../media/image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.png"/><Relationship Id="rId7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1.jpeg"/><Relationship Id="rId9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3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.png"/><Relationship Id="rId7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4.png"/><Relationship Id="rId7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.png"/><Relationship Id="rId7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5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4.png"/><Relationship Id="rId7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4.png"/><Relationship Id="rId7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4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10" Type="http://schemas.openxmlformats.org/officeDocument/2006/relationships/image" Target="../media/image77.jpeg"/><Relationship Id="rId4" Type="http://schemas.openxmlformats.org/officeDocument/2006/relationships/image" Target="../media/image4.png"/><Relationship Id="rId9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4.png"/><Relationship Id="rId7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4.png"/><Relationship Id="rId7" Type="http://schemas.openxmlformats.org/officeDocument/2006/relationships/image" Target="../media/image8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4.png"/><Relationship Id="rId7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8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4.png"/><Relationship Id="rId7" Type="http://schemas.openxmlformats.org/officeDocument/2006/relationships/image" Target="../media/image8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10" Type="http://schemas.openxmlformats.org/officeDocument/2006/relationships/image" Target="../media/image92.jpeg"/><Relationship Id="rId4" Type="http://schemas.openxmlformats.org/officeDocument/2006/relationships/image" Target="../media/image5.png"/><Relationship Id="rId9" Type="http://schemas.openxmlformats.org/officeDocument/2006/relationships/image" Target="../media/image9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4.png"/><Relationship Id="rId7" Type="http://schemas.openxmlformats.org/officeDocument/2006/relationships/image" Target="../media/image9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9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4.png"/><Relationship Id="rId7" Type="http://schemas.openxmlformats.org/officeDocument/2006/relationships/image" Target="../media/image9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4.png"/><Relationship Id="rId7" Type="http://schemas.openxmlformats.org/officeDocument/2006/relationships/image" Target="../media/image9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.png"/><Relationship Id="rId7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4.png"/><Relationship Id="rId7" Type="http://schemas.openxmlformats.org/officeDocument/2006/relationships/image" Target="../media/image10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4.png"/><Relationship Id="rId7" Type="http://schemas.openxmlformats.org/officeDocument/2006/relationships/image" Target="../media/image10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.png"/><Relationship Id="rId7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4.png"/><Relationship Id="rId7" Type="http://schemas.openxmlformats.org/officeDocument/2006/relationships/image" Target="../media/image10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Relationship Id="rId9" Type="http://schemas.openxmlformats.org/officeDocument/2006/relationships/image" Target="../media/image11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13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15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016" y="2753708"/>
            <a:ext cx="1713567" cy="2077991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3" y="2954302"/>
            <a:ext cx="2019872" cy="1906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527" y="2612709"/>
            <a:ext cx="6141671" cy="1324056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Bubblegum Sans" panose="02000506000000020004" pitchFamily="2" charset="0"/>
              </a:rPr>
              <a:t>Ysgolion </a:t>
            </a:r>
            <a:r>
              <a:rPr lang="en-GB" dirty="0" err="1" smtClean="0">
                <a:latin typeface="Bubblegum Sans" panose="02000506000000020004" pitchFamily="2" charset="0"/>
              </a:rPr>
              <a:t>Awyr</a:t>
            </a:r>
            <a:r>
              <a:rPr lang="en-GB" dirty="0" smtClean="0">
                <a:latin typeface="Bubblegum Sans" panose="02000506000000020004" pitchFamily="2" charset="0"/>
              </a:rPr>
              <a:t> </a:t>
            </a:r>
            <a:r>
              <a:rPr lang="en-GB" dirty="0" err="1" smtClean="0">
                <a:latin typeface="Bubblegum Sans" panose="02000506000000020004" pitchFamily="2" charset="0"/>
              </a:rPr>
              <a:t>Agored</a:t>
            </a:r>
            <a:r>
              <a:rPr lang="en-GB" dirty="0" smtClean="0">
                <a:latin typeface="Bubblegum Sans" panose="02000506000000020004" pitchFamily="2" charset="0"/>
              </a:rPr>
              <a:t/>
            </a:r>
            <a:br>
              <a:rPr lang="en-GB" dirty="0" smtClean="0">
                <a:latin typeface="Bubblegum Sans" panose="02000506000000020004" pitchFamily="2" charset="0"/>
              </a:rPr>
            </a:br>
            <a:r>
              <a:rPr lang="en-GB" dirty="0" smtClean="0">
                <a:latin typeface="Bubblegum Sans" panose="02000506000000020004" pitchFamily="2" charset="0"/>
              </a:rPr>
              <a:t> Sir </a:t>
            </a:r>
            <a:r>
              <a:rPr lang="en-GB" dirty="0" err="1" smtClean="0">
                <a:latin typeface="Bubblegum Sans" panose="02000506000000020004" pitchFamily="2" charset="0"/>
              </a:rPr>
              <a:t>Benfro</a:t>
            </a:r>
            <a:endParaRPr lang="en-GB" dirty="0">
              <a:latin typeface="Bubblegum Sans" panose="0200050600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0129" y="1833205"/>
            <a:ext cx="6400800" cy="1752600"/>
          </a:xfrm>
        </p:spPr>
        <p:txBody>
          <a:bodyPr/>
          <a:lstStyle/>
          <a:p>
            <a:r>
              <a:rPr lang="en-GB" sz="2800" b="1" dirty="0" smtClean="0">
                <a:solidFill>
                  <a:srgbClr val="00B050"/>
                </a:solidFill>
              </a:rPr>
              <a:t>Tavernspite School Grounds Tour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9221" y="639573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latin typeface="Bubblegum Sans" panose="02000506000000020004" pitchFamily="2" charset="0"/>
              </a:rPr>
              <a:t>Pembrokeshire Outdoor Schools (PODS)</a:t>
            </a:r>
            <a:endParaRPr lang="en-GB" dirty="0">
              <a:latin typeface="Bubblegum Sans" panose="02000506000000020004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y-GB" sz="2800" b="1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Ymweliad â </a:t>
            </a:r>
            <a:r>
              <a:rPr lang="cy-GB" sz="2800" b="1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safle </a:t>
            </a:r>
          </a:p>
          <a:p>
            <a:r>
              <a:rPr lang="cy-GB" sz="2800" b="1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Ysgol Tavernspite</a:t>
            </a:r>
            <a:endParaRPr lang="en-GB" sz="2800" b="1" dirty="0">
              <a:solidFill>
                <a:srgbClr val="00B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Tavernspite School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Ysgol Tavernspite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00593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76994" y="1692275"/>
            <a:ext cx="8443478" cy="332398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dirty="0" smtClean="0">
                <a:latin typeface="+mj-lt"/>
              </a:rPr>
              <a:t>Background Info: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Tavernspite Community Primary School is situated in the small village of Tavernspite in Pembrokeshire, close to the border with Carmarthenshire near </a:t>
            </a:r>
            <a:r>
              <a:rPr lang="en-GB" sz="1500" dirty="0" err="1">
                <a:latin typeface="+mj-lt"/>
              </a:rPr>
              <a:t>Whitland</a:t>
            </a:r>
            <a:r>
              <a:rPr lang="en-GB" sz="1500" dirty="0">
                <a:latin typeface="+mj-lt"/>
              </a:rPr>
              <a:t>. </a:t>
            </a:r>
            <a:endParaRPr lang="en-GB" sz="15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latin typeface="+mj-lt"/>
              </a:rPr>
              <a:t>It </a:t>
            </a:r>
            <a:r>
              <a:rPr lang="en-GB" sz="1500" dirty="0">
                <a:latin typeface="+mj-lt"/>
              </a:rPr>
              <a:t>serves a large rural catchment area, which includes the communities of Red Roses, </a:t>
            </a:r>
            <a:r>
              <a:rPr lang="en-GB" sz="1500" dirty="0" err="1">
                <a:latin typeface="+mj-lt"/>
              </a:rPr>
              <a:t>Ludchurch</a:t>
            </a:r>
            <a:r>
              <a:rPr lang="en-GB" sz="1500" dirty="0">
                <a:latin typeface="+mj-lt"/>
              </a:rPr>
              <a:t>, </a:t>
            </a:r>
            <a:r>
              <a:rPr lang="en-GB" sz="1500" dirty="0" err="1">
                <a:latin typeface="+mj-lt"/>
              </a:rPr>
              <a:t>Lampeter</a:t>
            </a:r>
            <a:r>
              <a:rPr lang="en-GB" sz="1500" dirty="0">
                <a:latin typeface="+mj-lt"/>
              </a:rPr>
              <a:t> </a:t>
            </a:r>
            <a:r>
              <a:rPr lang="en-GB" sz="1500" dirty="0" err="1">
                <a:latin typeface="+mj-lt"/>
              </a:rPr>
              <a:t>Velfrey</a:t>
            </a:r>
            <a:r>
              <a:rPr lang="en-GB" sz="1500" dirty="0">
                <a:latin typeface="+mj-lt"/>
              </a:rPr>
              <a:t>, </a:t>
            </a:r>
            <a:r>
              <a:rPr lang="en-GB" sz="1500" dirty="0" err="1">
                <a:latin typeface="+mj-lt"/>
              </a:rPr>
              <a:t>Llanddewi</a:t>
            </a:r>
            <a:r>
              <a:rPr lang="en-GB" sz="1500" dirty="0">
                <a:latin typeface="+mj-lt"/>
              </a:rPr>
              <a:t> </a:t>
            </a:r>
            <a:r>
              <a:rPr lang="en-GB" sz="1500" dirty="0" err="1">
                <a:latin typeface="+mj-lt"/>
              </a:rPr>
              <a:t>Velfrey</a:t>
            </a:r>
            <a:r>
              <a:rPr lang="en-GB" sz="1500" dirty="0">
                <a:latin typeface="+mj-lt"/>
              </a:rPr>
              <a:t> and </a:t>
            </a:r>
            <a:r>
              <a:rPr lang="en-GB" sz="1500" dirty="0" err="1">
                <a:latin typeface="+mj-lt"/>
              </a:rPr>
              <a:t>Llanteg</a:t>
            </a:r>
            <a:r>
              <a:rPr lang="en-GB" sz="1500" dirty="0" smtClean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latin typeface="+mj-lt"/>
              </a:rPr>
              <a:t>There are 220 pupils </a:t>
            </a:r>
            <a:r>
              <a:rPr lang="en-GB" sz="1500" dirty="0">
                <a:latin typeface="+mj-lt"/>
              </a:rPr>
              <a:t>aged three to eleven years in the school. Pupils are organised into seven single-aged classes for children from four to eleven years. In addition a part and full-time Nursery class forms part of the Early Years Unit</a:t>
            </a:r>
            <a:r>
              <a:rPr lang="en-GB" sz="1500" dirty="0" smtClean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smtClean="0">
                <a:latin typeface="+mj-lt"/>
              </a:rPr>
              <a:t>The school strive to provide </a:t>
            </a:r>
            <a:r>
              <a:rPr lang="en-GB" sz="1500" dirty="0">
                <a:latin typeface="+mj-lt"/>
              </a:rPr>
              <a:t>exciting and varied learning experiences which ensures that all children ‘Be all they can be</a:t>
            </a:r>
            <a:r>
              <a:rPr lang="en-GB" sz="1500" dirty="0" smtClean="0">
                <a:latin typeface="+mj-lt"/>
              </a:rPr>
              <a:t>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Outdoor learning is very important to </a:t>
            </a:r>
            <a:r>
              <a:rPr lang="en-GB" sz="1500" dirty="0" smtClean="0">
                <a:latin typeface="+mj-lt"/>
              </a:rPr>
              <a:t>the schools ethos. </a:t>
            </a:r>
            <a:r>
              <a:rPr lang="en-GB" sz="1500" dirty="0" err="1" smtClean="0">
                <a:latin typeface="+mj-lt"/>
              </a:rPr>
              <a:t>Estyn</a:t>
            </a:r>
            <a:r>
              <a:rPr lang="en-GB" sz="1500" dirty="0" smtClean="0">
                <a:latin typeface="+mj-lt"/>
              </a:rPr>
              <a:t> </a:t>
            </a:r>
            <a:r>
              <a:rPr lang="en-GB" sz="1500" dirty="0">
                <a:latin typeface="+mj-lt"/>
              </a:rPr>
              <a:t>reported that, ‘the school’s commitment to using the outdoors to improve pupils’ learning and wellbeing is outstanding.’ </a:t>
            </a:r>
            <a:r>
              <a:rPr lang="en-GB" sz="1500" dirty="0" smtClean="0">
                <a:latin typeface="+mj-lt"/>
              </a:rPr>
              <a:t>Tavernspite was the </a:t>
            </a:r>
            <a:r>
              <a:rPr lang="en-GB" sz="1500" dirty="0">
                <a:latin typeface="+mj-lt"/>
              </a:rPr>
              <a:t>first Pembrokeshire Outdoor School and are an accredited Forest School</a:t>
            </a:r>
            <a:r>
              <a:rPr lang="en-GB" sz="1500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9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752100c479ad79991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0497"/>
            <a:ext cx="7321218" cy="393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Learning Area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297" y="787233"/>
            <a:ext cx="7423888" cy="575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9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0504"/>
            <a:ext cx="1707155" cy="161112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58" y="1075382"/>
            <a:ext cx="2984753" cy="39796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967" y="2477986"/>
            <a:ext cx="2632892" cy="1661993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Video</a:t>
            </a:r>
          </a:p>
          <a:p>
            <a:pPr algn="ctr"/>
            <a:r>
              <a:rPr lang="en-GB" sz="2800" dirty="0" smtClean="0"/>
              <a:t>The Early </a:t>
            </a:r>
            <a:r>
              <a:rPr lang="en-GB" sz="2800" dirty="0" smtClean="0"/>
              <a:t>Years </a:t>
            </a:r>
          </a:p>
          <a:p>
            <a:pPr algn="ctr"/>
            <a:r>
              <a:rPr lang="en-GB" sz="2800" dirty="0" smtClean="0"/>
              <a:t>Discovery Area</a:t>
            </a:r>
            <a:endParaRPr lang="en-GB" sz="2800" dirty="0" smtClean="0"/>
          </a:p>
          <a:p>
            <a:pPr algn="ct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4388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6" r="-349"/>
          <a:stretch/>
        </p:blipFill>
        <p:spPr>
          <a:xfrm>
            <a:off x="2587191" y="2235629"/>
            <a:ext cx="3356470" cy="194251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57744" y="2057024"/>
            <a:ext cx="2665299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Recycled Materials</a:t>
            </a:r>
            <a:r>
              <a:rPr lang="en-GB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Tractor/Car tyres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Pipes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Steel Drums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Old rope reels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Mixing </a:t>
            </a:r>
            <a:r>
              <a:rPr lang="en-GB" dirty="0" smtClean="0"/>
              <a:t>Trays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2126" y="1836306"/>
            <a:ext cx="355239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15" y="1461586"/>
            <a:ext cx="2741724" cy="3655632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20" y="1587399"/>
            <a:ext cx="4187957" cy="31409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32189" y="1461585"/>
            <a:ext cx="2665299" cy="175432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Recycled </a:t>
            </a:r>
            <a:r>
              <a:rPr lang="en-GB" b="1" dirty="0">
                <a:solidFill>
                  <a:schemeClr val="tx1"/>
                </a:solidFill>
              </a:rPr>
              <a:t>kitchen Equipment</a:t>
            </a:r>
            <a:r>
              <a:rPr lang="en-GB" b="1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Backing Trays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Pots and Pans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Utensils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52495" y="3577468"/>
            <a:ext cx="1915390" cy="95410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Mud kitchen</a:t>
            </a:r>
            <a:endParaRPr lang="en-GB" sz="2800" dirty="0" smtClean="0"/>
          </a:p>
        </p:txBody>
      </p:sp>
      <p:sp>
        <p:nvSpPr>
          <p:cNvPr id="21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1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29" y="1524609"/>
            <a:ext cx="4488804" cy="336660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960" r="-3980"/>
          <a:stretch/>
        </p:blipFill>
        <p:spPr>
          <a:xfrm>
            <a:off x="4931276" y="2374786"/>
            <a:ext cx="4468810" cy="248327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82395" y="4147701"/>
            <a:ext cx="189547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/>
          </a:p>
          <a:p>
            <a:pPr algn="ctr"/>
            <a:r>
              <a:rPr lang="en-GB" dirty="0" smtClean="0"/>
              <a:t>Soundboard</a:t>
            </a:r>
            <a:endParaRPr lang="en-GB" dirty="0" smtClean="0"/>
          </a:p>
          <a:p>
            <a:pPr algn="ctr"/>
            <a:endParaRPr lang="en-GB" dirty="0"/>
          </a:p>
        </p:txBody>
      </p:sp>
      <p:sp>
        <p:nvSpPr>
          <p:cNvPr id="21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5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47631"/>
            <a:ext cx="4211960" cy="315897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4" y="1574466"/>
            <a:ext cx="2509793" cy="3346391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507208"/>
            <a:ext cx="2560237" cy="34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8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92" y="1444730"/>
            <a:ext cx="2593927" cy="34585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3" y="2413208"/>
            <a:ext cx="3223047" cy="24172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81" y="1866602"/>
            <a:ext cx="2379719" cy="317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2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97" y="1337689"/>
            <a:ext cx="2595273" cy="34603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63" y="1380547"/>
            <a:ext cx="2563130" cy="34175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25" y="1888655"/>
            <a:ext cx="3360483" cy="252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89" y="2236633"/>
            <a:ext cx="3812497" cy="2859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6" r="-349"/>
          <a:stretch/>
        </p:blipFill>
        <p:spPr>
          <a:xfrm>
            <a:off x="2752403" y="1247228"/>
            <a:ext cx="3751341" cy="2171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66" y="1589425"/>
            <a:ext cx="4190400" cy="3142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343575" y="2427178"/>
            <a:ext cx="2665299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Laminated </a:t>
            </a:r>
            <a:r>
              <a:rPr lang="en-GB" b="1" dirty="0" smtClean="0"/>
              <a:t>Resources: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Alphabet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Numbers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Alphabet animals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Type of leaves/trees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Mud Kitchen Recipe</a:t>
            </a:r>
          </a:p>
          <a:p>
            <a:endParaRPr lang="en-GB" dirty="0"/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9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Play Area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" t="31594" r="466" b="-31594"/>
          <a:stretch/>
        </p:blipFill>
        <p:spPr>
          <a:xfrm>
            <a:off x="5988639" y="2020260"/>
            <a:ext cx="3003798" cy="4005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4" y="1888969"/>
            <a:ext cx="2355726" cy="3140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66" y="1978226"/>
            <a:ext cx="3210736" cy="240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129" y="1244460"/>
            <a:ext cx="2846753" cy="3795671"/>
          </a:xfrm>
          <a:prstGeom prst="rect">
            <a:avLst/>
          </a:prstGeom>
        </p:spPr>
      </p:pic>
      <p:sp>
        <p:nvSpPr>
          <p:cNvPr id="17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085" y="1856929"/>
            <a:ext cx="2355726" cy="314096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1" y="1929497"/>
            <a:ext cx="2260769" cy="301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6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0618" r="-597"/>
          <a:stretch/>
        </p:blipFill>
        <p:spPr>
          <a:xfrm>
            <a:off x="2284010" y="1176475"/>
            <a:ext cx="4311374" cy="3964742"/>
          </a:xfrm>
          <a:prstGeom prst="rect">
            <a:avLst/>
          </a:prstGeom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Early Years Outdoor 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Learning Discovery Area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2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83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60" y="288781"/>
            <a:ext cx="1707155" cy="16111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b="8621"/>
          <a:stretch/>
        </p:blipFill>
        <p:spPr>
          <a:xfrm>
            <a:off x="1309746" y="1337458"/>
            <a:ext cx="6231521" cy="325494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683002" y="2696881"/>
            <a:ext cx="3168352" cy="233910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Video</a:t>
            </a:r>
          </a:p>
          <a:p>
            <a:pPr algn="ctr"/>
            <a:r>
              <a:rPr lang="en-GB" sz="3200" dirty="0" smtClean="0"/>
              <a:t>The Foundation Phase Pirate Ship Area</a:t>
            </a:r>
            <a:endParaRPr lang="en-GB" sz="3200" dirty="0" smtClean="0"/>
          </a:p>
          <a:p>
            <a:pPr algn="ctr"/>
            <a:endParaRPr lang="en-GB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357221" y="178074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Foundation Phase</a:t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Pirate Ship 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4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77" y="1963598"/>
            <a:ext cx="3343144" cy="25073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221" y="178074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Foundation Phase</a:t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Pirate Ship 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8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78" y="1721319"/>
            <a:ext cx="3780277" cy="283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130" y="1673829"/>
            <a:ext cx="2262635" cy="30168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29" y="1479587"/>
            <a:ext cx="2421124" cy="32281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7" y="1569259"/>
            <a:ext cx="2517744" cy="3356992"/>
          </a:xfrm>
          <a:prstGeom prst="rect">
            <a:avLst/>
          </a:prstGeom>
        </p:spPr>
      </p:pic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357221" y="178074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Foundation Phase</a:t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Pirate Ship 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800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1" y="1662924"/>
            <a:ext cx="4187957" cy="3140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764" y="1700325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1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67" y="1672361"/>
            <a:ext cx="3840548" cy="28804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0" t="-241" r="11125" b="3646"/>
          <a:stretch/>
        </p:blipFill>
        <p:spPr>
          <a:xfrm>
            <a:off x="4909283" y="1709261"/>
            <a:ext cx="3791913" cy="2733562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91880" y="3608993"/>
            <a:ext cx="189547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Willow Dome</a:t>
            </a:r>
          </a:p>
          <a:p>
            <a:pPr algn="ctr"/>
            <a:r>
              <a:rPr lang="en-GB" dirty="0" smtClean="0"/>
              <a:t>Seating Area</a:t>
            </a:r>
          </a:p>
          <a:p>
            <a:pPr algn="ctr"/>
            <a:r>
              <a:rPr lang="en-GB" dirty="0" smtClean="0"/>
              <a:t>Bug Hotel</a:t>
            </a:r>
          </a:p>
          <a:p>
            <a:pPr algn="ctr"/>
            <a:endParaRPr lang="en-GB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Foundation Phase</a:t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Pirate Ship 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8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4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0504"/>
            <a:ext cx="1707155" cy="161112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1560" y="3048476"/>
            <a:ext cx="2736303" cy="13542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Video</a:t>
            </a:r>
          </a:p>
          <a:p>
            <a:pPr algn="ctr"/>
            <a:r>
              <a:rPr lang="en-GB" sz="3200" dirty="0" smtClean="0"/>
              <a:t>Log Circle Area</a:t>
            </a:r>
          </a:p>
          <a:p>
            <a:pPr algn="ctr"/>
            <a:endParaRPr lang="en-GB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357221" y="178074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2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2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2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Circle Area</a:t>
            </a:r>
            <a:r>
              <a:rPr lang="en-GB" altLang="en-US" sz="32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2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3200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683472"/>
            <a:ext cx="4379979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5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</a:t>
            </a: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Circle </a:t>
            </a: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72" y="1143000"/>
            <a:ext cx="2788214" cy="37176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580" y="1921559"/>
            <a:ext cx="4379132" cy="256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0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84" y="1290916"/>
            <a:ext cx="6387757" cy="370902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3" y="1866386"/>
            <a:ext cx="2444256" cy="3259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259" y="2065205"/>
            <a:ext cx="2295141" cy="3060188"/>
          </a:xfrm>
          <a:prstGeom prst="rect">
            <a:avLst/>
          </a:prstGeom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</a:t>
            </a: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Circle Area 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2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92" y="1442260"/>
            <a:ext cx="2574303" cy="34313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108" y="2114267"/>
            <a:ext cx="3792292" cy="2844219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70365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659740" y="1691294"/>
            <a:ext cx="2328964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b="1" dirty="0" smtClean="0"/>
              <a:t>Use of Natural Features:</a:t>
            </a:r>
          </a:p>
          <a:p>
            <a:endParaRPr lang="en-GB" sz="1600" b="1" dirty="0"/>
          </a:p>
          <a:p>
            <a:r>
              <a:rPr lang="en-GB" sz="1600" dirty="0" smtClean="0"/>
              <a:t>Trees</a:t>
            </a:r>
          </a:p>
          <a:p>
            <a:r>
              <a:rPr lang="en-GB" sz="1600" dirty="0" smtClean="0"/>
              <a:t>Tree Stumps</a:t>
            </a:r>
          </a:p>
          <a:p>
            <a:r>
              <a:rPr lang="en-GB" sz="1600" dirty="0" smtClean="0"/>
              <a:t>Uneven Ground</a:t>
            </a:r>
          </a:p>
          <a:p>
            <a:endParaRPr lang="en-GB" sz="1600" b="1" dirty="0" smtClean="0"/>
          </a:p>
          <a:p>
            <a:r>
              <a:rPr lang="en-GB" sz="1600" b="1" dirty="0" smtClean="0"/>
              <a:t>Natural Materials:</a:t>
            </a:r>
          </a:p>
          <a:p>
            <a:r>
              <a:rPr lang="en-GB" sz="1600" dirty="0" smtClean="0"/>
              <a:t>Loose parts</a:t>
            </a:r>
          </a:p>
          <a:p>
            <a:r>
              <a:rPr lang="en-GB" sz="1600" dirty="0" smtClean="0"/>
              <a:t>Wooden </a:t>
            </a:r>
            <a:r>
              <a:rPr lang="en-GB" sz="1600" dirty="0" smtClean="0"/>
              <a:t>chopping boards</a:t>
            </a:r>
            <a:endParaRPr lang="en-GB" sz="1600" dirty="0" smtClean="0"/>
          </a:p>
          <a:p>
            <a:r>
              <a:rPr lang="en-GB" sz="1600" dirty="0" smtClean="0"/>
              <a:t>Logs</a:t>
            </a:r>
          </a:p>
          <a:p>
            <a:r>
              <a:rPr lang="en-GB" sz="1600" dirty="0" smtClean="0"/>
              <a:t>Sticks, leaves</a:t>
            </a:r>
            <a:endParaRPr lang="en-GB" sz="1600" dirty="0"/>
          </a:p>
        </p:txBody>
      </p:sp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</a:t>
            </a: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Circle </a:t>
            </a: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96" y="1805558"/>
            <a:ext cx="4166315" cy="31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4" y="1696367"/>
            <a:ext cx="2461501" cy="3282001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789" y="1205192"/>
            <a:ext cx="2856815" cy="3809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458" y="1921559"/>
            <a:ext cx="2309407" cy="3079209"/>
          </a:xfrm>
          <a:prstGeom prst="rect">
            <a:avLst/>
          </a:prstGeom>
        </p:spPr>
      </p:pic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</a:t>
            </a: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Circle </a:t>
            </a: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07" y="1143000"/>
            <a:ext cx="2756811" cy="36757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77" y="1166835"/>
            <a:ext cx="2765147" cy="36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654" y="1372509"/>
            <a:ext cx="2688506" cy="3584675"/>
          </a:xfrm>
          <a:prstGeom prst="rect">
            <a:avLst/>
          </a:prstGeom>
        </p:spPr>
      </p:pic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Log </a:t>
            </a: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Circle </a:t>
            </a: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99" y="1806523"/>
            <a:ext cx="4298457" cy="322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2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Maintenance</a:t>
            </a:r>
            <a:endParaRPr lang="en-GB" altLang="en-US" sz="36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1413" b="5687"/>
          <a:stretch/>
        </p:blipFill>
        <p:spPr>
          <a:xfrm>
            <a:off x="4172396" y="1724881"/>
            <a:ext cx="4814661" cy="2664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r="2401"/>
          <a:stretch/>
        </p:blipFill>
        <p:spPr>
          <a:xfrm>
            <a:off x="391125" y="2629182"/>
            <a:ext cx="1923673" cy="210871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14798" y="3426851"/>
            <a:ext cx="2514780" cy="10772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Caretaker </a:t>
            </a:r>
            <a:r>
              <a:rPr lang="en-GB" sz="3200" dirty="0" smtClean="0"/>
              <a:t>Emma Lewis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187603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229" y="1003647"/>
            <a:ext cx="2756811" cy="3675748"/>
          </a:xfrm>
          <a:prstGeom prst="rect">
            <a:avLst/>
          </a:prstGeom>
        </p:spPr>
      </p:pic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Pond</a:t>
            </a:r>
            <a:br>
              <a:rPr lang="en-GB" altLang="en-US" sz="36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36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08" y="1555959"/>
            <a:ext cx="2397936" cy="3197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76" y="1708602"/>
            <a:ext cx="2283454" cy="304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586" y="1662277"/>
            <a:ext cx="5675336" cy="3276972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8" y="2493345"/>
            <a:ext cx="2933727" cy="2200295"/>
          </a:xfrm>
          <a:prstGeom prst="rect">
            <a:avLst/>
          </a:prstGeom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441544" y="-5158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43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Platform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518" y="1653122"/>
            <a:ext cx="2484786" cy="331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5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05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9379"/>
            <a:ext cx="4884350" cy="366326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0504"/>
            <a:ext cx="1707155" cy="161112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22868" y="2869582"/>
            <a:ext cx="2682839" cy="16619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Video</a:t>
            </a:r>
          </a:p>
          <a:p>
            <a:pPr algn="ctr"/>
            <a:r>
              <a:rPr lang="en-GB" sz="2800" dirty="0"/>
              <a:t>Year 1 and 2 Canopy</a:t>
            </a:r>
          </a:p>
          <a:p>
            <a:pPr algn="ctr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3116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0" r="19200" b="16401"/>
          <a:stretch/>
        </p:blipFill>
        <p:spPr>
          <a:xfrm>
            <a:off x="2832077" y="1630453"/>
            <a:ext cx="3448534" cy="2808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22518" r="6388" b="11333"/>
          <a:stretch/>
        </p:blipFill>
        <p:spPr>
          <a:xfrm>
            <a:off x="441544" y="1933952"/>
            <a:ext cx="3024336" cy="302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33201" r="16401" b="14300"/>
          <a:stretch/>
        </p:blipFill>
        <p:spPr>
          <a:xfrm>
            <a:off x="6120837" y="2167212"/>
            <a:ext cx="2834312" cy="2834312"/>
          </a:xfrm>
          <a:prstGeom prst="rect">
            <a:avLst/>
          </a:prstGeom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41325" y="-50800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1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 </a:t>
            </a:r>
            <a:r>
              <a:rPr lang="en-GB" altLang="en-US" sz="31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 and 2 Canopy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4" y="2421031"/>
            <a:ext cx="5628117" cy="42210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0" r="34600" b="24801"/>
          <a:stretch/>
        </p:blipFill>
        <p:spPr>
          <a:xfrm>
            <a:off x="5476053" y="1574466"/>
            <a:ext cx="3363838" cy="3744416"/>
          </a:xfrm>
          <a:prstGeom prst="rect">
            <a:avLst/>
          </a:prstGeom>
        </p:spPr>
      </p:pic>
      <p:sp>
        <p:nvSpPr>
          <p:cNvPr id="17" name="Title 2"/>
          <p:cNvSpPr txBox="1">
            <a:spLocks/>
          </p:cNvSpPr>
          <p:nvPr/>
        </p:nvSpPr>
        <p:spPr>
          <a:xfrm>
            <a:off x="593944" y="1008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1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 1 and 2 Canopy</a:t>
            </a: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2" y="1102173"/>
            <a:ext cx="5052053" cy="3789040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1" r="17736" b="10144"/>
          <a:stretch/>
        </p:blipFill>
        <p:spPr>
          <a:xfrm>
            <a:off x="4113250" y="1863856"/>
            <a:ext cx="4945897" cy="29523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02" y="1412776"/>
            <a:ext cx="3543858" cy="47251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7" y="1687216"/>
            <a:ext cx="5133110" cy="3849833"/>
          </a:xfrm>
          <a:prstGeom prst="rect">
            <a:avLst/>
          </a:prstGeom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1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 </a:t>
            </a:r>
            <a:r>
              <a:rPr lang="en-GB" altLang="en-US" sz="31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 and 2 Canopy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43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1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 </a:t>
            </a:r>
            <a:r>
              <a:rPr lang="en-GB" altLang="en-US" sz="31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 and 2 Canopy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19" y="1054357"/>
            <a:ext cx="4719693" cy="353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3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7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3" y="1404048"/>
            <a:ext cx="5144480" cy="3858360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0504"/>
            <a:ext cx="1707155" cy="161112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00410" y="2263387"/>
            <a:ext cx="2880320" cy="25545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Video</a:t>
            </a:r>
          </a:p>
          <a:p>
            <a:pPr algn="ctr"/>
            <a:r>
              <a:rPr lang="en-GB" sz="2400" dirty="0" smtClean="0"/>
              <a:t>Top playground</a:t>
            </a:r>
          </a:p>
          <a:p>
            <a:pPr algn="ctr"/>
            <a:r>
              <a:rPr lang="en-GB" sz="2400" dirty="0" smtClean="0"/>
              <a:t>‘</a:t>
            </a:r>
            <a:r>
              <a:rPr lang="en-GB" sz="2400" dirty="0" err="1" smtClean="0"/>
              <a:t>Bushtukka</a:t>
            </a:r>
            <a:r>
              <a:rPr lang="en-GB" sz="2400" dirty="0"/>
              <a:t>’</a:t>
            </a:r>
          </a:p>
          <a:p>
            <a:pPr algn="ctr"/>
            <a:r>
              <a:rPr lang="en-GB" sz="2400" dirty="0" smtClean="0"/>
              <a:t> </a:t>
            </a:r>
            <a:r>
              <a:rPr lang="en-GB" sz="2400" dirty="0"/>
              <a:t>Trim Trail</a:t>
            </a:r>
          </a:p>
          <a:p>
            <a:pPr algn="ctr"/>
            <a:r>
              <a:rPr lang="en-GB" sz="2400" dirty="0" smtClean="0"/>
              <a:t>School </a:t>
            </a:r>
            <a:r>
              <a:rPr lang="en-GB" sz="2400" dirty="0"/>
              <a:t>Field</a:t>
            </a:r>
          </a:p>
          <a:p>
            <a:pPr algn="ctr"/>
            <a:r>
              <a:rPr lang="en-GB" sz="2400" dirty="0" smtClean="0"/>
              <a:t>Wild </a:t>
            </a:r>
            <a:r>
              <a:rPr lang="en-GB" sz="2400" dirty="0"/>
              <a:t>Area</a:t>
            </a:r>
          </a:p>
          <a:p>
            <a:pPr algn="ctr"/>
            <a:endParaRPr lang="en-GB" sz="1600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357221" y="178074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Playground</a:t>
            </a:r>
            <a:br>
              <a:rPr lang="en-GB" altLang="en-US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800" dirty="0">
              <a:latin typeface="Arial" panose="020B0604020202020204" pitchFamily="34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3" y="1806523"/>
            <a:ext cx="3870241" cy="2902681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116" y="1736446"/>
            <a:ext cx="3969054" cy="2976790"/>
          </a:xfrm>
          <a:prstGeom prst="rect">
            <a:avLst/>
          </a:prstGeom>
        </p:spPr>
      </p:pic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41325" y="-50800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School Field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75" y="2560268"/>
            <a:ext cx="3351957" cy="251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0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41325" y="-50800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School Field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3" y="1806523"/>
            <a:ext cx="3870241" cy="29026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570" y="1751399"/>
            <a:ext cx="4036488" cy="302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Trim Trail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1" t="-1721" b="1"/>
          <a:stretch/>
        </p:blipFill>
        <p:spPr>
          <a:xfrm>
            <a:off x="4695797" y="1574466"/>
            <a:ext cx="3117869" cy="33384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640" y="1494771"/>
            <a:ext cx="2547331" cy="339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3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Trim Trail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91" y="1221553"/>
            <a:ext cx="4475989" cy="33569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80" y="1629936"/>
            <a:ext cx="2750913" cy="36678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53" y="2121562"/>
            <a:ext cx="3878499" cy="290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1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049" y="1589356"/>
            <a:ext cx="4376001" cy="3282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29" y="1577035"/>
            <a:ext cx="2481724" cy="3308965"/>
          </a:xfrm>
          <a:prstGeom prst="rect">
            <a:avLst/>
          </a:prstGeom>
        </p:spPr>
      </p:pic>
      <p:sp>
        <p:nvSpPr>
          <p:cNvPr id="17" name="Title 2"/>
          <p:cNvSpPr txBox="1">
            <a:spLocks/>
          </p:cNvSpPr>
          <p:nvPr/>
        </p:nvSpPr>
        <p:spPr>
          <a:xfrm>
            <a:off x="593944" y="1008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Wild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26" y="2085829"/>
            <a:ext cx="4194368" cy="31457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50" y="1253107"/>
            <a:ext cx="2920811" cy="389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7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Years Outdoor Area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299" y="1039996"/>
            <a:ext cx="2895786" cy="3861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2" y="1993947"/>
            <a:ext cx="3072915" cy="23046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745" y="1996227"/>
            <a:ext cx="3286353" cy="246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6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7878" y="1550125"/>
            <a:ext cx="5907522" cy="45799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Outdoor Learning Areas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Meysydd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Dysgu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Awyr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Agored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73" y="161690"/>
            <a:ext cx="1111885" cy="1111885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7803" y="3840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  <a:r>
              <a:rPr lang="en-GB" b="1" dirty="0" smtClean="0">
                <a:solidFill>
                  <a:schemeClr val="bg1"/>
                </a:solidFill>
              </a:rPr>
              <a:t>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3827" y="28900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500" y="1806523"/>
            <a:ext cx="3036833" cy="36933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endParaRPr lang="en-GB" dirty="0" smtClean="0"/>
          </a:p>
          <a:p>
            <a:pPr marL="457200" indent="-457200">
              <a:buAutoNum type="arabicPeriod"/>
            </a:pPr>
            <a:r>
              <a:rPr lang="en-GB" dirty="0" smtClean="0"/>
              <a:t>Pirate Ship Area (FP)</a:t>
            </a:r>
            <a:endParaRPr lang="en-GB" dirty="0"/>
          </a:p>
          <a:p>
            <a:pPr marL="457200" indent="-457200">
              <a:buAutoNum type="arabicPeriod"/>
            </a:pPr>
            <a:r>
              <a:rPr lang="en-GB" dirty="0" smtClean="0"/>
              <a:t>Discovery Area (EY)</a:t>
            </a:r>
            <a:endParaRPr lang="en-GB" dirty="0"/>
          </a:p>
          <a:p>
            <a:r>
              <a:rPr lang="en-GB" dirty="0" smtClean="0"/>
              <a:t>3a.   Log Circle Area (All ages)</a:t>
            </a:r>
            <a:endParaRPr lang="en-GB" dirty="0" smtClean="0"/>
          </a:p>
          <a:p>
            <a:r>
              <a:rPr lang="en-GB" dirty="0" smtClean="0"/>
              <a:t>3b.   Year 1 and 2 Canopy</a:t>
            </a:r>
          </a:p>
          <a:p>
            <a:r>
              <a:rPr lang="en-GB" dirty="0" smtClean="0"/>
              <a:t>4a.    Top Playground</a:t>
            </a:r>
            <a:endParaRPr lang="en-GB" dirty="0" smtClean="0"/>
          </a:p>
          <a:p>
            <a:r>
              <a:rPr lang="en-GB" dirty="0" smtClean="0"/>
              <a:t>4b. </a:t>
            </a:r>
            <a:r>
              <a:rPr lang="en-GB" dirty="0" smtClean="0"/>
              <a:t>   ‘</a:t>
            </a:r>
            <a:r>
              <a:rPr lang="en-GB" dirty="0" err="1" smtClean="0"/>
              <a:t>Bushtukka</a:t>
            </a:r>
            <a:r>
              <a:rPr lang="en-GB" dirty="0" smtClean="0"/>
              <a:t>’</a:t>
            </a:r>
            <a:endParaRPr lang="en-GB" dirty="0" smtClean="0"/>
          </a:p>
          <a:p>
            <a:r>
              <a:rPr lang="en-GB" dirty="0" smtClean="0"/>
              <a:t>4c. </a:t>
            </a:r>
            <a:r>
              <a:rPr lang="en-GB" dirty="0" smtClean="0"/>
              <a:t>    Trim </a:t>
            </a:r>
            <a:r>
              <a:rPr lang="en-GB" dirty="0" smtClean="0"/>
              <a:t>Trail</a:t>
            </a:r>
          </a:p>
          <a:p>
            <a:r>
              <a:rPr lang="en-GB" dirty="0" smtClean="0"/>
              <a:t>4d. </a:t>
            </a:r>
            <a:r>
              <a:rPr lang="en-GB" dirty="0" smtClean="0"/>
              <a:t>    School Field</a:t>
            </a:r>
            <a:endParaRPr lang="en-GB" dirty="0" smtClean="0"/>
          </a:p>
          <a:p>
            <a:r>
              <a:rPr lang="en-GB" dirty="0" smtClean="0"/>
              <a:t>4e. </a:t>
            </a:r>
            <a:r>
              <a:rPr lang="en-GB" dirty="0" smtClean="0"/>
              <a:t>    Wild Area</a:t>
            </a:r>
            <a:endParaRPr lang="en-GB" dirty="0" smtClean="0"/>
          </a:p>
          <a:p>
            <a:r>
              <a:rPr lang="en-GB" dirty="0" smtClean="0"/>
              <a:t>5a. </a:t>
            </a:r>
            <a:r>
              <a:rPr lang="en-GB" dirty="0" smtClean="0"/>
              <a:t>    Adventure </a:t>
            </a:r>
            <a:r>
              <a:rPr lang="en-GB" dirty="0" smtClean="0"/>
              <a:t>Playground</a:t>
            </a:r>
          </a:p>
          <a:p>
            <a:r>
              <a:rPr lang="en-GB" dirty="0" smtClean="0"/>
              <a:t>5b. </a:t>
            </a:r>
            <a:r>
              <a:rPr lang="en-GB" dirty="0" smtClean="0"/>
              <a:t>    Playground (FP)</a:t>
            </a:r>
          </a:p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125482" y="4263479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87143" y="4419417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5135" y="266954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5a.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4210" y="4932648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38710" y="5326036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4c.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6808" y="4264935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4d.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65983" y="3262944"/>
            <a:ext cx="6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4e.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6792" y="3863181"/>
            <a:ext cx="50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3b.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4096" y="3093604"/>
            <a:ext cx="65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5b.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4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575" r="16138" b="5688"/>
          <a:stretch/>
        </p:blipFill>
        <p:spPr>
          <a:xfrm>
            <a:off x="899592" y="1638115"/>
            <a:ext cx="4801660" cy="3001037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0504"/>
            <a:ext cx="1707155" cy="161112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251520" y="161690"/>
            <a:ext cx="1606745" cy="194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32040" y="2380585"/>
            <a:ext cx="2597421" cy="166199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Video</a:t>
            </a:r>
          </a:p>
          <a:p>
            <a:pPr algn="ctr"/>
            <a:r>
              <a:rPr lang="en-GB" sz="2800" dirty="0" smtClean="0"/>
              <a:t>Adventure Playground</a:t>
            </a:r>
            <a:endParaRPr lang="en-GB" sz="2800" dirty="0" smtClean="0"/>
          </a:p>
          <a:p>
            <a:pPr algn="ctr"/>
            <a:endParaRPr lang="en-GB" dirty="0"/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Playground 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4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Playground </a:t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132" y="1412776"/>
            <a:ext cx="2429392" cy="3239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35" y="1375978"/>
            <a:ext cx="2456991" cy="327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Playground </a:t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09" y="2026004"/>
            <a:ext cx="3474832" cy="26061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92" y="1015127"/>
            <a:ext cx="300379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Playground </a:t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" r="9838" b="5687"/>
          <a:stretch/>
        </p:blipFill>
        <p:spPr>
          <a:xfrm>
            <a:off x="275082" y="2561027"/>
            <a:ext cx="4512769" cy="24482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t="-4062" r="10067" b="5940"/>
          <a:stretch/>
        </p:blipFill>
        <p:spPr>
          <a:xfrm>
            <a:off x="4346601" y="1484788"/>
            <a:ext cx="4568799" cy="256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9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Playground </a:t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175" y="1169804"/>
            <a:ext cx="2688465" cy="3584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7" y="2072851"/>
            <a:ext cx="3587766" cy="26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Adventure Playground </a:t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22" y="2126820"/>
            <a:ext cx="3499407" cy="2627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1247" y="1824154"/>
            <a:ext cx="4735810" cy="292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9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Years Outdoor Area</a:t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9" r="12817" b="5687"/>
          <a:stretch/>
        </p:blipFill>
        <p:spPr>
          <a:xfrm>
            <a:off x="4004819" y="1590571"/>
            <a:ext cx="5020502" cy="2834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8500" b="2279"/>
          <a:stretch/>
        </p:blipFill>
        <p:spPr>
          <a:xfrm>
            <a:off x="187150" y="1929046"/>
            <a:ext cx="4896584" cy="30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6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Playground </a:t>
            </a: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Foundation Phase Area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20" y="1835493"/>
            <a:ext cx="2351672" cy="3135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66" y="1661456"/>
            <a:ext cx="2459649" cy="32795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63" y="1412776"/>
            <a:ext cx="2679762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8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altLang="en-US" sz="4000" b="1" dirty="0" err="1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Bushtukka</a:t>
            </a:r>
            <a:r>
              <a:rPr lang="en-GB" altLang="en-US" sz="40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739" y="1189067"/>
            <a:ext cx="4647998" cy="348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4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45" y="987094"/>
            <a:ext cx="2878324" cy="3837765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593944" y="1008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32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altLang="en-US" sz="32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Bushtukka</a:t>
            </a:r>
            <a:r>
              <a:rPr lang="en-GB" altLang="en-US" sz="32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4" y="2283429"/>
            <a:ext cx="3441841" cy="2581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29" y="2113787"/>
            <a:ext cx="3268735" cy="245155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86007" y="4004891"/>
            <a:ext cx="1807472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Pizza Oven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0815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87" y="1818091"/>
            <a:ext cx="4187957" cy="3140968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75" y="1386524"/>
            <a:ext cx="3187522" cy="352994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544" y="-51583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161690"/>
            <a:ext cx="1275106" cy="1251086"/>
          </a:xfrm>
          <a:prstGeom prst="rect">
            <a:avLst/>
          </a:prstGeom>
        </p:spPr>
      </p:pic>
      <p:pic>
        <p:nvPicPr>
          <p:cNvPr id="2050" name="Picture 2" descr="Tavernspite C.P. School – Uniforms 4 School &amp; Club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1" r="26333" b="371"/>
          <a:stretch/>
        </p:blipFill>
        <p:spPr bwMode="auto">
          <a:xfrm>
            <a:off x="156943" y="167666"/>
            <a:ext cx="1351235" cy="16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593944" y="1008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Aft>
                <a:spcPct val="0"/>
              </a:spcAft>
            </a:pPr>
            <a:r>
              <a:rPr lang="en-GB" altLang="en-US" sz="32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altLang="en-US" sz="3200" b="1" dirty="0" err="1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Bushtukka</a:t>
            </a:r>
            <a:r>
              <a:rPr lang="en-GB" altLang="en-US" sz="3200" b="1" dirty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altLang="en-US" sz="2400" b="1" dirty="0" smtClean="0"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215" y="2531189"/>
            <a:ext cx="1713567" cy="2077991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925019"/>
            <a:ext cx="2019872" cy="1906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0165" y="3513600"/>
            <a:ext cx="6141671" cy="1324056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Diolch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yn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fawr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iawn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i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/>
            </a:r>
            <a:b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</a:b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Mr Phelps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a'r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 staff</a:t>
            </a:r>
            <a:b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</a:b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a </a:t>
            </a:r>
            <a:r>
              <a:rPr lang="en-GB" sz="4000" dirty="0" err="1">
                <a:solidFill>
                  <a:srgbClr val="00B050"/>
                </a:solidFill>
                <a:latin typeface="Bubblegum Sans" panose="02000506000000020004" pitchFamily="2" charset="0"/>
              </a:rPr>
              <a:t>myfyrwyr</a:t>
            </a: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/>
            </a:r>
            <a:b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</a:br>
            <a:r>
              <a:rPr lang="en-GB" sz="4000" dirty="0">
                <a:solidFill>
                  <a:srgbClr val="00B050"/>
                </a:solidFill>
                <a:latin typeface="Bubblegum Sans" panose="02000506000000020004" pitchFamily="2" charset="0"/>
              </a:rPr>
              <a:t>Ysgol Tavernspite!</a:t>
            </a:r>
            <a:r>
              <a:rPr lang="en-GB" dirty="0">
                <a:solidFill>
                  <a:srgbClr val="00B050"/>
                </a:solidFill>
                <a:latin typeface="Bubblegum Sans" panose="02000506000000020004" pitchFamily="2" charset="0"/>
              </a:rPr>
              <a:t/>
            </a:r>
            <a:br>
              <a:rPr lang="en-GB" dirty="0">
                <a:solidFill>
                  <a:srgbClr val="00B050"/>
                </a:solidFill>
                <a:latin typeface="Bubblegum Sans" panose="02000506000000020004" pitchFamily="2" charset="0"/>
              </a:rPr>
            </a:br>
            <a:r>
              <a:rPr lang="en-GB" dirty="0">
                <a:solidFill>
                  <a:srgbClr val="00B050"/>
                </a:solidFill>
                <a:latin typeface="Bubblegum Sans" panose="02000506000000020004" pitchFamily="2" charset="0"/>
              </a:rPr>
              <a:t> 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9221" y="639573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latin typeface="Bubblegum Sans" panose="02000506000000020004" pitchFamily="2" charset="0"/>
              </a:rPr>
              <a:t>Thank you very much to </a:t>
            </a:r>
          </a:p>
          <a:p>
            <a:r>
              <a:rPr lang="en-GB" sz="4000" dirty="0" smtClean="0">
                <a:latin typeface="Bubblegum Sans" panose="02000506000000020004" pitchFamily="2" charset="0"/>
              </a:rPr>
              <a:t>Mr Phelps and the staff </a:t>
            </a:r>
          </a:p>
          <a:p>
            <a:r>
              <a:rPr lang="en-GB" sz="4000" dirty="0" smtClean="0">
                <a:latin typeface="Bubblegum Sans" panose="02000506000000020004" pitchFamily="2" charset="0"/>
              </a:rPr>
              <a:t>and students of </a:t>
            </a:r>
          </a:p>
          <a:p>
            <a:r>
              <a:rPr lang="en-GB" sz="4000" dirty="0" smtClean="0">
                <a:latin typeface="Bubblegum Sans" panose="02000506000000020004" pitchFamily="2" charset="0"/>
              </a:rPr>
              <a:t>Tavernspite School!</a:t>
            </a:r>
            <a:endParaRPr lang="en-GB" sz="4000" dirty="0">
              <a:latin typeface="Bubblegum Sans" panose="02000506000000020004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15194</TotalTime>
  <Words>1161</Words>
  <Application>Microsoft Office PowerPoint</Application>
  <PresentationFormat>On-screen Show (4:3)</PresentationFormat>
  <Paragraphs>271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Arial</vt:lpstr>
      <vt:lpstr>Bubblegum Sans</vt:lpstr>
      <vt:lpstr>Calibri</vt:lpstr>
      <vt:lpstr>Cambria</vt:lpstr>
      <vt:lpstr>Times New Roman</vt:lpstr>
      <vt:lpstr>Office Theme</vt:lpstr>
      <vt:lpstr>Ysgolion Awyr Agored  Sir Benfro</vt:lpstr>
      <vt:lpstr>Tavernspite School Ysgol Tavernspite</vt:lpstr>
      <vt:lpstr>The Early Years Outdoor Learning Area </vt:lpstr>
      <vt:lpstr>Outdoor Learning Areas Meysydd Dysgu Awyr Agored</vt:lpstr>
      <vt:lpstr>PowerPoint Presentation</vt:lpstr>
      <vt:lpstr>The Early Years Outdoor  Learning Discovery Area </vt:lpstr>
      <vt:lpstr>The Early Years Outdoor  Learning Discovery Area </vt:lpstr>
      <vt:lpstr>The Early Years Outdoor  Learning Discovery Area </vt:lpstr>
      <vt:lpstr>The Early Years Outdoor  Learning Discovery Area </vt:lpstr>
      <vt:lpstr>The Early Years Outdoor  Learning Discovery Area </vt:lpstr>
      <vt:lpstr>The Early Years Outdoor  Learning Discovery Area </vt:lpstr>
      <vt:lpstr>PowerPoint Presentation</vt:lpstr>
      <vt:lpstr>The Early Years Outdoor Play Area </vt:lpstr>
      <vt:lpstr>PowerPoint Presentation</vt:lpstr>
      <vt:lpstr>PowerPoint Presentation</vt:lpstr>
      <vt:lpstr>Outdoor Learning Areas Meysydd Dysgu Awyr Agored</vt:lpstr>
      <vt:lpstr> The Foundation Phase Pirate Ship Area </vt:lpstr>
      <vt:lpstr> The Foundation Phase Pirate Ship Area </vt:lpstr>
      <vt:lpstr> The Foundation Phase Pirate Ship Area </vt:lpstr>
      <vt:lpstr> The Foundation Phase Pirate Ship Area </vt:lpstr>
      <vt:lpstr>Outdoor Learning Areas Meysydd Dysgu Awyr Agored</vt:lpstr>
      <vt:lpstr> Log Circle Area </vt:lpstr>
      <vt:lpstr> Log Circle Area </vt:lpstr>
      <vt:lpstr>  Log Circle Area    </vt:lpstr>
      <vt:lpstr>  Log Circle Area  </vt:lpstr>
      <vt:lpstr>  Log Circle Area  </vt:lpstr>
      <vt:lpstr>Storage</vt:lpstr>
      <vt:lpstr>  Log Circle Area   </vt:lpstr>
      <vt:lpstr>Maintenance</vt:lpstr>
      <vt:lpstr>  Pond   </vt:lpstr>
      <vt:lpstr> </vt:lpstr>
      <vt:lpstr>Outdoor Learning Areas Meysydd Dysgu Awyr Agored</vt:lpstr>
      <vt:lpstr>PowerPoint Presentation</vt:lpstr>
      <vt:lpstr> Year 1 and 2 Canopy  </vt:lpstr>
      <vt:lpstr> </vt:lpstr>
      <vt:lpstr> Year 1 and 2 Canopy  </vt:lpstr>
      <vt:lpstr> Year 1 and 2 Canopy  </vt:lpstr>
      <vt:lpstr>Outdoor Learning Areas Meysydd Dysgu Awyr Agored</vt:lpstr>
      <vt:lpstr> Playground </vt:lpstr>
      <vt:lpstr>School Field</vt:lpstr>
      <vt:lpstr>School Field</vt:lpstr>
      <vt:lpstr>Trim Trail</vt:lpstr>
      <vt:lpstr>Trim Trail</vt:lpstr>
      <vt:lpstr> </vt:lpstr>
      <vt:lpstr>Years Outdoor Area </vt:lpstr>
      <vt:lpstr>Outdoor Learning Areas Meysydd Dysgu Awyr Agored</vt:lpstr>
      <vt:lpstr>Adventure Playground  Foundation Phase Area</vt:lpstr>
      <vt:lpstr>Adventure Playground  Foundation Phase Area</vt:lpstr>
      <vt:lpstr>Adventure Playground  Foundation Phase Area</vt:lpstr>
      <vt:lpstr> Adventure Playground  Foundation Phase Area </vt:lpstr>
      <vt:lpstr>Adventure Playground  Foundation Phase Area</vt:lpstr>
      <vt:lpstr>Adventure Playground  Foundation Phase Area </vt:lpstr>
      <vt:lpstr>Years Outdoor Area </vt:lpstr>
      <vt:lpstr>Playground  Foundation Phase Area</vt:lpstr>
      <vt:lpstr>‘Bushtukka’</vt:lpstr>
      <vt:lpstr>PowerPoint Presentation</vt:lpstr>
      <vt:lpstr> </vt:lpstr>
      <vt:lpstr>Diolch yn fawr iawn i Mr Phelps a'r staff a myfyrwyr Ysgol Tavernspite!  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Ysgolion Awyr Agored Sir Benfro</dc:title>
  <dc:creator>Bryony Rees</dc:creator>
  <cp:lastModifiedBy>Bryony Rees</cp:lastModifiedBy>
  <cp:revision>61</cp:revision>
  <dcterms:created xsi:type="dcterms:W3CDTF">2020-08-20T09:24:00Z</dcterms:created>
  <dcterms:modified xsi:type="dcterms:W3CDTF">2020-10-15T14:27:27Z</dcterms:modified>
</cp:coreProperties>
</file>