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85" r:id="rId2"/>
    <p:sldId id="273" r:id="rId3"/>
    <p:sldId id="326" r:id="rId4"/>
    <p:sldId id="279" r:id="rId5"/>
    <p:sldId id="278" r:id="rId6"/>
    <p:sldId id="274" r:id="rId7"/>
    <p:sldId id="277" r:id="rId8"/>
    <p:sldId id="280" r:id="rId9"/>
    <p:sldId id="294" r:id="rId10"/>
    <p:sldId id="295" r:id="rId11"/>
    <p:sldId id="296" r:id="rId12"/>
    <p:sldId id="297" r:id="rId13"/>
    <p:sldId id="318" r:id="rId14"/>
    <p:sldId id="298" r:id="rId15"/>
    <p:sldId id="299" r:id="rId16"/>
    <p:sldId id="284" r:id="rId17"/>
    <p:sldId id="300" r:id="rId18"/>
    <p:sldId id="301" r:id="rId19"/>
    <p:sldId id="302" r:id="rId20"/>
    <p:sldId id="303" r:id="rId21"/>
    <p:sldId id="304" r:id="rId22"/>
    <p:sldId id="305" r:id="rId23"/>
    <p:sldId id="307" r:id="rId24"/>
    <p:sldId id="323" r:id="rId25"/>
    <p:sldId id="308" r:id="rId26"/>
    <p:sldId id="309" r:id="rId27"/>
    <p:sldId id="320" r:id="rId28"/>
    <p:sldId id="322" r:id="rId29"/>
    <p:sldId id="310" r:id="rId30"/>
    <p:sldId id="324" r:id="rId31"/>
    <p:sldId id="325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160B2F4-4389-4BD5-9C81-A2052025625F}">
          <p14:sldIdLst>
            <p14:sldId id="285"/>
            <p14:sldId id="273"/>
            <p14:sldId id="326"/>
            <p14:sldId id="279"/>
            <p14:sldId id="278"/>
            <p14:sldId id="274"/>
            <p14:sldId id="277"/>
            <p14:sldId id="280"/>
            <p14:sldId id="294"/>
            <p14:sldId id="295"/>
            <p14:sldId id="296"/>
            <p14:sldId id="297"/>
            <p14:sldId id="318"/>
            <p14:sldId id="298"/>
            <p14:sldId id="299"/>
            <p14:sldId id="284"/>
            <p14:sldId id="300"/>
            <p14:sldId id="301"/>
            <p14:sldId id="302"/>
            <p14:sldId id="303"/>
            <p14:sldId id="304"/>
            <p14:sldId id="305"/>
            <p14:sldId id="307"/>
            <p14:sldId id="323"/>
            <p14:sldId id="308"/>
            <p14:sldId id="309"/>
            <p14:sldId id="320"/>
            <p14:sldId id="322"/>
            <p14:sldId id="310"/>
            <p14:sldId id="324"/>
            <p14:sldId id="325"/>
          </p14:sldIdLst>
        </p14:section>
        <p14:section name="Untitled Section" id="{5CB41AEE-D8DE-4DAB-90E3-21D884BF565F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660"/>
  </p:normalViewPr>
  <p:slideViewPr>
    <p:cSldViewPr>
      <p:cViewPr varScale="1">
        <p:scale>
          <a:sx n="95" d="100"/>
          <a:sy n="95" d="100"/>
        </p:scale>
        <p:origin x="202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412669-F244-4D6D-AC60-37ECA810E661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A68AE-01C1-4B29-8277-2EE02652BE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133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b="1" dirty="0" smtClean="0"/>
              <a:t>Risk assessments are important because they help you to:</a:t>
            </a:r>
          </a:p>
          <a:p>
            <a:pPr marL="0" indent="0">
              <a:buNone/>
            </a:pPr>
            <a:endParaRPr lang="en-GB" sz="1200" dirty="0" smtClean="0"/>
          </a:p>
          <a:p>
            <a:r>
              <a:rPr lang="en-GB" sz="1200" dirty="0" smtClean="0"/>
              <a:t>Spot hazards.</a:t>
            </a:r>
          </a:p>
          <a:p>
            <a:r>
              <a:rPr lang="en-GB" sz="1200" dirty="0" smtClean="0"/>
              <a:t>Think about the potential harm.</a:t>
            </a:r>
          </a:p>
          <a:p>
            <a:r>
              <a:rPr lang="en-GB" sz="1200" dirty="0" smtClean="0"/>
              <a:t>Identify people who may be at risk.</a:t>
            </a:r>
          </a:p>
          <a:p>
            <a:r>
              <a:rPr lang="en-GB" sz="1200" dirty="0" smtClean="0"/>
              <a:t>Protect the people at risk.</a:t>
            </a:r>
          </a:p>
          <a:p>
            <a:r>
              <a:rPr lang="en-GB" sz="1200" dirty="0" smtClean="0"/>
              <a:t>Plan the work safely.</a:t>
            </a:r>
          </a:p>
          <a:p>
            <a:r>
              <a:rPr lang="en-GB" sz="1200" dirty="0" smtClean="0"/>
              <a:t>Review existing controls.</a:t>
            </a:r>
          </a:p>
          <a:p>
            <a:r>
              <a:rPr lang="en-GB" sz="1200" dirty="0" smtClean="0"/>
              <a:t>Make improvements.</a:t>
            </a:r>
          </a:p>
          <a:p>
            <a:r>
              <a:rPr lang="en-GB" sz="1200" dirty="0" smtClean="0"/>
              <a:t>Comply with the law.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A68AE-01C1-4B29-8277-2EE02652BE0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408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A68AE-01C1-4B29-8277-2EE02652BE0B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700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393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261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852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087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7435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320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106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287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387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813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566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C5B84-9D51-45DB-89F8-0E874DDAC223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3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.png"/><Relationship Id="rId7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3420" y="5069802"/>
            <a:ext cx="2085013" cy="2255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0730" y="5020325"/>
            <a:ext cx="1459441" cy="550097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1470025"/>
          </a:xfrm>
        </p:spPr>
        <p:txBody>
          <a:bodyPr>
            <a:normAutofit fontScale="90000"/>
          </a:bodyPr>
          <a:lstStyle/>
          <a:p>
            <a:pPr marL="0" indent="0">
              <a:lnSpc>
                <a:spcPct val="120000"/>
              </a:lnSpc>
            </a:pPr>
            <a:r>
              <a:rPr lang="en-GB" sz="4800" b="1" dirty="0"/>
              <a:t>Event  2 – Teaching safely in the Outdoors Webinar </a:t>
            </a:r>
            <a:br>
              <a:rPr lang="en-GB" sz="4800" b="1" dirty="0"/>
            </a:br>
            <a:endParaRPr lang="en-GB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3323053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Practical solutions to overcoming barriers in an Outdoor Learning Area. A simple guide to managing risks and completing risk assessments.</a:t>
            </a:r>
            <a:br>
              <a:rPr lang="en-GB" dirty="0"/>
            </a:br>
            <a:r>
              <a:rPr lang="en-GB" i="1" dirty="0"/>
              <a:t>Guest: Dave Sommerville,  Pembrokeshire County Council </a:t>
            </a:r>
            <a:br>
              <a:rPr lang="en-GB" i="1" dirty="0"/>
            </a:b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024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352576"/>
            <a:ext cx="8115300" cy="43624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66" y="4744575"/>
            <a:ext cx="8115300" cy="21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5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12" y="5025278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737" y="4975801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150" y="0"/>
            <a:ext cx="8267700" cy="622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30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12" y="5025278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737" y="4975801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t="2001" r="-648" b="48813"/>
          <a:stretch/>
        </p:blipFill>
        <p:spPr>
          <a:xfrm>
            <a:off x="495178" y="1065125"/>
            <a:ext cx="8196646" cy="899514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67544" y="2564904"/>
            <a:ext cx="8219256" cy="35612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400" dirty="0"/>
              <a:t>Dynamic risk assessment is the practice of mentally observing, assessing and analysing an environment while we work, to identify and remove risk. The process allows individuals to identify a hazard on the spot and make quick decisions in regards to their own safety.</a:t>
            </a:r>
          </a:p>
        </p:txBody>
      </p:sp>
    </p:spTree>
    <p:extLst>
      <p:ext uri="{BB962C8B-B14F-4D97-AF65-F5344CB8AC3E}">
        <p14:creationId xmlns:p14="http://schemas.microsoft.com/office/powerpoint/2010/main" val="245173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47250" r="86"/>
          <a:stretch/>
        </p:blipFill>
        <p:spPr>
          <a:xfrm>
            <a:off x="253521" y="408746"/>
            <a:ext cx="8433279" cy="999842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4012" y="5025278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8737" y="4975801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/>
          <a:srcRect l="-1" r="-1410" b="15616"/>
          <a:stretch/>
        </p:blipFill>
        <p:spPr>
          <a:xfrm>
            <a:off x="1896456" y="1489125"/>
            <a:ext cx="5545471" cy="346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79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49003"/>
            <a:ext cx="8146590" cy="29225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05" y="3171592"/>
            <a:ext cx="8146590" cy="366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51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Learning Through Landscapes</a:t>
            </a:r>
            <a:endParaRPr lang="en-GB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12" y="5025278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737" y="4975801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9" name="Content Placeholder 3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323528" y="1439942"/>
            <a:ext cx="8229600" cy="430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10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r="-912" b="16582"/>
          <a:stretch/>
        </p:blipFill>
        <p:spPr>
          <a:xfrm>
            <a:off x="1979712" y="0"/>
            <a:ext cx="5112568" cy="684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2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979712" y="77787"/>
            <a:ext cx="5021263" cy="678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17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5" y="128587"/>
            <a:ext cx="5924550" cy="660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9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0"/>
            <a:ext cx="7528892" cy="67580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4581128"/>
            <a:ext cx="2032933" cy="2032933"/>
          </a:xfrm>
          <a:prstGeom prst="rect">
            <a:avLst/>
          </a:prstGeom>
        </p:spPr>
      </p:pic>
      <p:pic>
        <p:nvPicPr>
          <p:cNvPr id="1030" name="Picture 6" descr="Playground Makeover – Before and After -Part 1 Setting up an Outdoor Loose  Parts Play Area that your kids will LOVE! - Right Brained Mom Creative  Learning &amp; Pl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767211"/>
            <a:ext cx="2492293" cy="166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98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06388" y="870246"/>
            <a:ext cx="7931224" cy="3395555"/>
          </a:xfrm>
          <a:prstGeom prst="roundRect">
            <a:avLst/>
          </a:prstGeom>
          <a:ln>
            <a:solidFill>
              <a:schemeClr val="bg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000" dirty="0"/>
              <a:t>The benefits of outdoor learning and play are far too important to forfeit, and by far outweigh the risks of an accident occurring</a:t>
            </a:r>
            <a:r>
              <a:rPr lang="en-GB" sz="4000" dirty="0" smtClean="0"/>
              <a:t>. </a:t>
            </a:r>
          </a:p>
          <a:p>
            <a:pPr marL="0" indent="0" algn="ctr">
              <a:buNone/>
            </a:pPr>
            <a:r>
              <a:rPr lang="en-GB" sz="2400" dirty="0" smtClean="0"/>
              <a:t>(Learning Through Landscapes)</a:t>
            </a:r>
            <a:endParaRPr lang="en-GB" sz="12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573" y="5430033"/>
            <a:ext cx="2085013" cy="2255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53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" r="178" b="19916"/>
          <a:stretch/>
        </p:blipFill>
        <p:spPr>
          <a:xfrm>
            <a:off x="0" y="17631"/>
            <a:ext cx="9097899" cy="4259144"/>
          </a:xfrm>
          <a:prstGeom prst="rect">
            <a:avLst/>
          </a:prstGeom>
        </p:spPr>
      </p:pic>
      <p:pic>
        <p:nvPicPr>
          <p:cNvPr id="5122" name="Picture 2" descr="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348" y="4533782"/>
            <a:ext cx="2871119" cy="2153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683" y="4602987"/>
            <a:ext cx="2465851" cy="18493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7213" y="4389153"/>
            <a:ext cx="2277057" cy="227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3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699" y="274638"/>
            <a:ext cx="9240685" cy="627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1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0957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dirty="0"/>
              <a:t>Advice on H</a:t>
            </a:r>
            <a:r>
              <a:rPr lang="en-GB" sz="3600" dirty="0" smtClean="0"/>
              <a:t>ygiene </a:t>
            </a:r>
            <a:r>
              <a:rPr lang="en-GB" sz="3600" dirty="0"/>
              <a:t>and </a:t>
            </a:r>
            <a:r>
              <a:rPr lang="en-GB" sz="3600" dirty="0" smtClean="0"/>
              <a:t>Cleaning </a:t>
            </a:r>
            <a:r>
              <a:rPr lang="en-GB" sz="3600" dirty="0"/>
              <a:t>for S</a:t>
            </a:r>
            <a:r>
              <a:rPr lang="en-GB" sz="3600" dirty="0" smtClean="0"/>
              <a:t>chool Grounds </a:t>
            </a:r>
            <a:r>
              <a:rPr lang="en-GB" sz="3600" dirty="0"/>
              <a:t>and E</a:t>
            </a:r>
            <a:r>
              <a:rPr lang="en-GB" sz="3600" dirty="0" smtClean="0"/>
              <a:t>quipment </a:t>
            </a:r>
            <a:endParaRPr lang="en-GB" sz="3600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12" y="5025278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737" y="4975801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844824"/>
            <a:ext cx="6120680" cy="4381947"/>
          </a:xfrm>
        </p:spPr>
        <p:txBody>
          <a:bodyPr>
            <a:normAutofit/>
          </a:bodyPr>
          <a:lstStyle/>
          <a:p>
            <a:r>
              <a:rPr lang="en-GB" sz="1600" dirty="0" smtClean="0"/>
              <a:t>Formal guidance </a:t>
            </a:r>
            <a:r>
              <a:rPr lang="en-GB" sz="1600" dirty="0"/>
              <a:t>from the World Health Organisation and the UK </a:t>
            </a:r>
            <a:r>
              <a:rPr lang="en-GB" sz="1600" dirty="0" smtClean="0"/>
              <a:t>Government. The source of the documents are available online.</a:t>
            </a:r>
          </a:p>
          <a:p>
            <a:pPr marL="0" indent="0">
              <a:buNone/>
            </a:pPr>
            <a:endParaRPr lang="en-GB" sz="1600" dirty="0"/>
          </a:p>
          <a:p>
            <a:r>
              <a:rPr lang="en-GB" sz="1600" dirty="0" smtClean="0"/>
              <a:t>Learning Through Landscapes recommends </a:t>
            </a:r>
            <a:r>
              <a:rPr lang="en-GB" sz="1600" dirty="0"/>
              <a:t>that all decisions are made through a risk-benefit approach – understanding that no risk can be reduced to zero, and outdoors already offers a safer place than indoors for our staff and learner at present. Any risk-benefit assessment therefore must start with a more beneficial view of outdoor spaces than indoor spaces as we consider Covid-19.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4168" y="2276872"/>
            <a:ext cx="2760563" cy="1726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4162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12" y="5025278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737" y="4975801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World Health Organisation (WHO)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08721"/>
            <a:ext cx="8363272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300" b="1" dirty="0" smtClean="0"/>
              <a:t>A summary of the key questions:</a:t>
            </a:r>
          </a:p>
          <a:p>
            <a:endParaRPr lang="en-GB" sz="1300" dirty="0"/>
          </a:p>
          <a:p>
            <a:pPr marL="0" indent="0">
              <a:buNone/>
            </a:pPr>
            <a:r>
              <a:rPr lang="en-GB" sz="1300" dirty="0"/>
              <a:t>What is the guidance for the disinfection of outdoor </a:t>
            </a:r>
            <a:r>
              <a:rPr lang="en-GB" sz="1300" dirty="0" smtClean="0"/>
              <a:t>spaces?</a:t>
            </a:r>
            <a:endParaRPr lang="en-GB" sz="1300" dirty="0"/>
          </a:p>
          <a:p>
            <a:pPr marL="0" indent="0">
              <a:buNone/>
            </a:pPr>
            <a:r>
              <a:rPr lang="en-GB" sz="1300" dirty="0" smtClean="0"/>
              <a:t>	</a:t>
            </a:r>
            <a:r>
              <a:rPr lang="en-GB" sz="1300" dirty="0" smtClean="0">
                <a:solidFill>
                  <a:srgbClr val="00B050"/>
                </a:solidFill>
              </a:rPr>
              <a:t>In </a:t>
            </a:r>
            <a:r>
              <a:rPr lang="en-GB" sz="1300" dirty="0">
                <a:solidFill>
                  <a:srgbClr val="00B050"/>
                </a:solidFill>
              </a:rPr>
              <a:t>outdoor spaces, large-scale spraying or fumigation in areas such as streets or open market places for the </a:t>
            </a:r>
            <a:r>
              <a:rPr lang="en-GB" sz="1300" dirty="0" smtClean="0">
                <a:solidFill>
                  <a:srgbClr val="00B050"/>
                </a:solidFill>
              </a:rPr>
              <a:t>	COVID-19 </a:t>
            </a:r>
            <a:r>
              <a:rPr lang="en-GB" sz="1300" dirty="0">
                <a:solidFill>
                  <a:srgbClr val="00B050"/>
                </a:solidFill>
              </a:rPr>
              <a:t>virus or other pathogens is not recommended.</a:t>
            </a:r>
          </a:p>
          <a:p>
            <a:endParaRPr lang="en-GB" sz="13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GB" sz="1300" dirty="0"/>
              <a:t>Are public systems for disinfecting individuals such as spraying via tunnel or chambers safe to use?</a:t>
            </a:r>
          </a:p>
          <a:p>
            <a:pPr marL="0" indent="0">
              <a:buNone/>
            </a:pPr>
            <a:r>
              <a:rPr lang="en-GB" sz="1300" dirty="0" smtClean="0"/>
              <a:t>	</a:t>
            </a:r>
            <a:r>
              <a:rPr lang="en-GB" sz="1300" dirty="0" smtClean="0">
                <a:solidFill>
                  <a:srgbClr val="00B050"/>
                </a:solidFill>
              </a:rPr>
              <a:t>No</a:t>
            </a:r>
            <a:r>
              <a:rPr lang="en-GB" sz="1300" dirty="0">
                <a:solidFill>
                  <a:srgbClr val="00B050"/>
                </a:solidFill>
              </a:rPr>
              <a:t>. Spraying of individuals with disinfectants (such as in a tunnel, cabinet, or chamber) is not recommended </a:t>
            </a:r>
            <a:r>
              <a:rPr lang="en-GB" sz="1300" dirty="0" smtClean="0">
                <a:solidFill>
                  <a:srgbClr val="00B050"/>
                </a:solidFill>
              </a:rPr>
              <a:t>	under any </a:t>
            </a:r>
            <a:r>
              <a:rPr lang="en-GB" sz="1300" dirty="0">
                <a:solidFill>
                  <a:srgbClr val="00B050"/>
                </a:solidFill>
              </a:rPr>
              <a:t>circumstances.</a:t>
            </a:r>
          </a:p>
          <a:p>
            <a:endParaRPr lang="en-GB" sz="1300" dirty="0"/>
          </a:p>
          <a:p>
            <a:pPr marL="0" indent="0">
              <a:buNone/>
            </a:pPr>
            <a:r>
              <a:rPr lang="en-GB" sz="1300" dirty="0"/>
              <a:t>What are the recommended practices once back home after outdoor activities?</a:t>
            </a:r>
          </a:p>
          <a:p>
            <a:pPr marL="0" indent="0">
              <a:buNone/>
            </a:pPr>
            <a:r>
              <a:rPr lang="en-GB" sz="1300" dirty="0" smtClean="0"/>
              <a:t>	</a:t>
            </a:r>
            <a:r>
              <a:rPr lang="en-GB" sz="1300" dirty="0" smtClean="0">
                <a:solidFill>
                  <a:srgbClr val="00B050"/>
                </a:solidFill>
              </a:rPr>
              <a:t>Thorough </a:t>
            </a:r>
            <a:r>
              <a:rPr lang="en-GB" sz="1300" dirty="0">
                <a:solidFill>
                  <a:srgbClr val="00B050"/>
                </a:solidFill>
              </a:rPr>
              <a:t>hand hygiene: washing hands with soap and water or using alcohol-based hand gel, should be </a:t>
            </a:r>
            <a:r>
              <a:rPr lang="en-GB" sz="1300" dirty="0" smtClean="0">
                <a:solidFill>
                  <a:srgbClr val="00B050"/>
                </a:solidFill>
              </a:rPr>
              <a:t>	performed before </a:t>
            </a:r>
            <a:r>
              <a:rPr lang="en-GB" sz="1300" dirty="0">
                <a:solidFill>
                  <a:srgbClr val="00B050"/>
                </a:solidFill>
              </a:rPr>
              <a:t>touching surfaces, items, pets, and people within the household environment.</a:t>
            </a:r>
          </a:p>
          <a:p>
            <a:endParaRPr lang="en-GB" sz="1300" dirty="0"/>
          </a:p>
          <a:p>
            <a:pPr marL="0" indent="0">
              <a:buNone/>
            </a:pPr>
            <a:r>
              <a:rPr lang="en-GB" sz="1300" dirty="0"/>
              <a:t>Are gloves recommended for the community in public spaces to protect against </a:t>
            </a:r>
            <a:r>
              <a:rPr lang="en-GB" sz="1300" dirty="0" smtClean="0"/>
              <a:t>COVID-19?</a:t>
            </a:r>
          </a:p>
          <a:p>
            <a:pPr marL="0" indent="0">
              <a:buNone/>
            </a:pPr>
            <a:r>
              <a:rPr lang="en-GB" sz="1300" dirty="0" smtClean="0"/>
              <a:t>	</a:t>
            </a:r>
            <a:r>
              <a:rPr lang="en-GB" sz="1300" dirty="0" smtClean="0">
                <a:solidFill>
                  <a:srgbClr val="00B050"/>
                </a:solidFill>
              </a:rPr>
              <a:t>No</a:t>
            </a:r>
            <a:r>
              <a:rPr lang="en-GB" sz="1300" dirty="0">
                <a:solidFill>
                  <a:srgbClr val="00B050"/>
                </a:solidFill>
              </a:rPr>
              <a:t>. The use of gloves by the public in public spaces is not a recommended or proven prevention measure.</a:t>
            </a:r>
          </a:p>
        </p:txBody>
      </p:sp>
    </p:spTree>
    <p:extLst>
      <p:ext uri="{BB962C8B-B14F-4D97-AF65-F5344CB8AC3E}">
        <p14:creationId xmlns:p14="http://schemas.microsoft.com/office/powerpoint/2010/main" val="177818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870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Practical Ideas For School Grounds </a:t>
            </a:r>
            <a:br>
              <a:rPr lang="en-GB" sz="3600" dirty="0"/>
            </a:br>
            <a:r>
              <a:rPr lang="en-GB" sz="3600" dirty="0"/>
              <a:t>Hygiene a</a:t>
            </a:r>
            <a:r>
              <a:rPr lang="en-GB" sz="3600" dirty="0" smtClean="0"/>
              <a:t>nd </a:t>
            </a:r>
            <a:r>
              <a:rPr lang="en-GB" sz="3600" dirty="0"/>
              <a:t>Cleaning, Handwashing </a:t>
            </a:r>
            <a:r>
              <a:rPr lang="en-GB" sz="3600" dirty="0" smtClean="0"/>
              <a:t>and </a:t>
            </a:r>
            <a:r>
              <a:rPr lang="en-GB" sz="3600" dirty="0"/>
              <a:t>Equipment </a:t>
            </a:r>
            <a:r>
              <a:rPr lang="en-GB" sz="3600" dirty="0" smtClean="0"/>
              <a:t>Cleaning</a:t>
            </a:r>
            <a:br>
              <a:rPr lang="en-GB" sz="3600" dirty="0" smtClean="0"/>
            </a:br>
            <a:endParaRPr lang="en-GB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12" y="5025278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737" y="4975801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6713" y="1796046"/>
            <a:ext cx="4048125" cy="2581275"/>
          </a:xfrm>
          <a:prstGeom prst="rect">
            <a:avLst/>
          </a:prstGeom>
        </p:spPr>
      </p:pic>
      <p:pic>
        <p:nvPicPr>
          <p:cNvPr id="1026" name="Picture 2" descr="https://i0.wp.com/creativestarlearning.co.uk/wp-content/uploads/2019/12/SpaTap.jpeg?resize=326%2C501&amp;ssl=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616545"/>
            <a:ext cx="2020344" cy="310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6713" y="2159494"/>
            <a:ext cx="2927927" cy="219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22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425" y="36636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sz="3600" dirty="0" smtClean="0"/>
              <a:t>Handwashing in School Grounds</a:t>
            </a:r>
            <a:br>
              <a:rPr lang="en-GB" sz="3600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797" y="1370979"/>
            <a:ext cx="4942312" cy="4435813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GB" sz="1600" b="1" dirty="0"/>
          </a:p>
          <a:p>
            <a:pPr fontAlgn="base"/>
            <a:r>
              <a:rPr lang="en-GB" sz="1600" dirty="0" smtClean="0"/>
              <a:t>Handwashing </a:t>
            </a:r>
            <a:r>
              <a:rPr lang="en-GB" sz="1600" dirty="0"/>
              <a:t>outdoors will become an ongoing issue through the autumn. </a:t>
            </a:r>
            <a:endParaRPr lang="en-GB" sz="1600" dirty="0" smtClean="0"/>
          </a:p>
          <a:p>
            <a:pPr fontAlgn="base"/>
            <a:endParaRPr lang="en-GB" sz="1600" dirty="0"/>
          </a:p>
          <a:p>
            <a:pPr fontAlgn="base"/>
            <a:r>
              <a:rPr lang="en-GB" sz="1600" dirty="0" smtClean="0"/>
              <a:t>The </a:t>
            </a:r>
            <a:r>
              <a:rPr lang="en-GB" sz="1600" dirty="0"/>
              <a:t>main challenge here is the number of handwashing stations needed, access by multiple class bubbles and protection from weather. </a:t>
            </a:r>
            <a:endParaRPr lang="en-GB" sz="1600" dirty="0" smtClean="0"/>
          </a:p>
          <a:p>
            <a:pPr fontAlgn="base"/>
            <a:endParaRPr lang="en-GB" sz="1600" dirty="0"/>
          </a:p>
          <a:p>
            <a:pPr fontAlgn="base"/>
            <a:r>
              <a:rPr lang="en-GB" sz="1600" dirty="0" smtClean="0"/>
              <a:t>It is recommend a full </a:t>
            </a:r>
            <a:r>
              <a:rPr lang="en-GB" sz="1600" dirty="0"/>
              <a:t>sink and soap solutions, attached to buildings in multiple locations and likely with a cover.</a:t>
            </a:r>
          </a:p>
          <a:p>
            <a:pPr fontAlgn="base"/>
            <a:endParaRPr lang="en-GB" sz="1600" dirty="0" smtClean="0"/>
          </a:p>
          <a:p>
            <a:endParaRPr lang="en-GB" sz="2800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12" y="5025278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737" y="4975801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90196" y="1773726"/>
            <a:ext cx="4279512" cy="320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7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392" y="29570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Washing loose parts play and sports </a:t>
            </a:r>
            <a:r>
              <a:rPr lang="en-GB" dirty="0" smtClean="0"/>
              <a:t>equipment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628" y="1628801"/>
            <a:ext cx="4412098" cy="2767861"/>
          </a:xfrm>
        </p:spPr>
        <p:txBody>
          <a:bodyPr>
            <a:noAutofit/>
          </a:bodyPr>
          <a:lstStyle/>
          <a:p>
            <a:pPr fontAlgn="base"/>
            <a:r>
              <a:rPr lang="en-GB" sz="1600" dirty="0" smtClean="0"/>
              <a:t>Wiping</a:t>
            </a:r>
            <a:r>
              <a:rPr lang="en-GB" sz="1600" dirty="0"/>
              <a:t>, immersion, steam cleaning or 72-hour exclusion are the recommended processes for cleaning of play equipment, sports equipment, clipboards or loose parts.</a:t>
            </a:r>
          </a:p>
          <a:p>
            <a:pPr fontAlgn="base"/>
            <a:r>
              <a:rPr lang="en-GB" sz="1600" dirty="0"/>
              <a:t>Cleaning with a cloth is the same protocol as indoors, where desks, handles, seats </a:t>
            </a:r>
            <a:r>
              <a:rPr lang="en-GB" sz="1600" dirty="0" err="1"/>
              <a:t>etc</a:t>
            </a:r>
            <a:r>
              <a:rPr lang="en-GB" sz="1600" dirty="0"/>
              <a:t> will be wiped down with a suitable dilution of a cleaning fluid.</a:t>
            </a:r>
          </a:p>
          <a:p>
            <a:pPr fontAlgn="base"/>
            <a:r>
              <a:rPr lang="en-GB" sz="1600" dirty="0"/>
              <a:t>If possible fabrics such as tarpaulins or den building can be steam cleaned, as the carpets will be indoors at present</a:t>
            </a:r>
            <a:r>
              <a:rPr lang="en-GB" sz="1600" dirty="0" smtClean="0"/>
              <a:t>.</a:t>
            </a:r>
            <a:endParaRPr lang="en-GB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12" y="5025278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737" y="4975801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4098" name="Picture 2" descr="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04665"/>
            <a:ext cx="3965880" cy="297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56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392" y="29570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Washing loose parts play and sports </a:t>
            </a:r>
            <a:r>
              <a:rPr lang="en-GB" dirty="0" smtClean="0"/>
              <a:t>equipment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243" y="1531998"/>
            <a:ext cx="4700892" cy="3222426"/>
          </a:xfrm>
        </p:spPr>
        <p:txBody>
          <a:bodyPr>
            <a:noAutofit/>
          </a:bodyPr>
          <a:lstStyle/>
          <a:p>
            <a:pPr fontAlgn="base"/>
            <a:r>
              <a:rPr lang="en-GB" sz="2000" dirty="0"/>
              <a:t>‘</a:t>
            </a:r>
            <a:r>
              <a:rPr lang="en-GB" sz="1600" dirty="0"/>
              <a:t>Hard to clean’ items can be fully immersed and hung to dry. </a:t>
            </a:r>
            <a:endParaRPr lang="en-GB" sz="1600" dirty="0" smtClean="0"/>
          </a:p>
          <a:p>
            <a:pPr fontAlgn="base"/>
            <a:endParaRPr lang="en-GB" sz="1600" dirty="0"/>
          </a:p>
          <a:p>
            <a:pPr fontAlgn="base"/>
            <a:r>
              <a:rPr lang="en-GB" sz="1600" dirty="0" smtClean="0"/>
              <a:t>Outdoor </a:t>
            </a:r>
            <a:r>
              <a:rPr lang="en-GB" sz="1600" dirty="0"/>
              <a:t>centres typically use a large blue barrel or sink, filled with a suitable dilution of a cleaning fluid. These are items such as ropes, hoops</a:t>
            </a:r>
            <a:r>
              <a:rPr lang="en-GB" sz="1600" dirty="0" smtClean="0"/>
              <a:t>, plastic toys, </a:t>
            </a:r>
            <a:r>
              <a:rPr lang="en-GB" sz="1600" dirty="0"/>
              <a:t>tennis balls, </a:t>
            </a:r>
            <a:r>
              <a:rPr lang="en-GB" sz="1600" dirty="0" smtClean="0"/>
              <a:t>fabric</a:t>
            </a:r>
            <a:r>
              <a:rPr lang="en-GB" sz="1600" dirty="0"/>
              <a:t> </a:t>
            </a:r>
            <a:r>
              <a:rPr lang="en-GB" sz="1600" dirty="0" smtClean="0"/>
              <a:t>etc.</a:t>
            </a:r>
            <a:endParaRPr lang="en-GB" sz="1600" dirty="0"/>
          </a:p>
          <a:p>
            <a:pPr fontAlgn="base"/>
            <a:endParaRPr lang="en-GB" sz="1600" dirty="0" smtClean="0"/>
          </a:p>
          <a:p>
            <a:pPr fontAlgn="base"/>
            <a:r>
              <a:rPr lang="en-GB" sz="1600" dirty="0" smtClean="0"/>
              <a:t>Disinfecting Fluid can be used </a:t>
            </a:r>
            <a:r>
              <a:rPr lang="en-GB" sz="1600" dirty="0"/>
              <a:t>to clean mouldy </a:t>
            </a:r>
            <a:r>
              <a:rPr lang="en-GB" sz="1600" dirty="0" smtClean="0"/>
              <a:t>sand, </a:t>
            </a:r>
            <a:r>
              <a:rPr lang="en-GB" sz="1600" dirty="0"/>
              <a:t>applied by watering can and left to the air and sunlight for example.</a:t>
            </a:r>
          </a:p>
          <a:p>
            <a:pPr fontAlgn="base"/>
            <a:endParaRPr lang="en-GB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12" y="5025278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737" y="4975801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6" r="14473"/>
          <a:stretch/>
        </p:blipFill>
        <p:spPr>
          <a:xfrm rot="5400000">
            <a:off x="5452881" y="1645586"/>
            <a:ext cx="3278797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46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796" y="815729"/>
            <a:ext cx="8132408" cy="3196951"/>
          </a:xfrm>
          <a:prstGeom prst="roundRect">
            <a:avLst/>
          </a:prstGeom>
          <a:ln>
            <a:solidFill>
              <a:schemeClr val="bg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 fontAlgn="base">
              <a:buNone/>
            </a:pPr>
            <a:r>
              <a:rPr lang="en-GB" sz="2800" dirty="0"/>
              <a:t>That said, in line with WHO and UK Government there is a recognition that full cleaning is not possible, or needed, when outdoors in public spaces. We do recommend that you undertake a risk-benefit process and once again point out that the consensus is that outdoors is a safer place than indoors when starting your assessment.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12" y="5025278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737" y="4975801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80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522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Waterproofs, wellies and personal </a:t>
            </a:r>
            <a:r>
              <a:rPr lang="en-GB" b="1" dirty="0" smtClean="0"/>
              <a:t>equipment</a:t>
            </a: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138" y="1632734"/>
            <a:ext cx="4844349" cy="4367701"/>
          </a:xfrm>
        </p:spPr>
        <p:txBody>
          <a:bodyPr>
            <a:normAutofit/>
          </a:bodyPr>
          <a:lstStyle/>
          <a:p>
            <a:pPr fontAlgn="base"/>
            <a:r>
              <a:rPr lang="en-GB" sz="1600" dirty="0" smtClean="0"/>
              <a:t>Children </a:t>
            </a:r>
            <a:r>
              <a:rPr lang="en-GB" sz="1600" dirty="0"/>
              <a:t>should not share personal equipment such as clothes. Clothes should also be washed reasonably often. </a:t>
            </a:r>
            <a:endParaRPr lang="en-GB" sz="1600" dirty="0" smtClean="0"/>
          </a:p>
          <a:p>
            <a:pPr fontAlgn="base"/>
            <a:endParaRPr lang="en-GB" sz="1600" dirty="0" smtClean="0"/>
          </a:p>
          <a:p>
            <a:pPr fontAlgn="base"/>
            <a:r>
              <a:rPr lang="en-GB" sz="1600" dirty="0" smtClean="0"/>
              <a:t>An </a:t>
            </a:r>
            <a:r>
              <a:rPr lang="en-GB" sz="1600" dirty="0"/>
              <a:t>important point is that disinfectant will break down waterproofing, and therefore pure soapflakes should be used only. </a:t>
            </a:r>
          </a:p>
          <a:p>
            <a:pPr fontAlgn="base"/>
            <a:endParaRPr lang="en-GB" sz="1600" dirty="0"/>
          </a:p>
          <a:p>
            <a:pPr fontAlgn="base"/>
            <a:r>
              <a:rPr lang="en-GB" sz="1600" dirty="0"/>
              <a:t>Children’s equipment, from coats to pencils, are best stored in their own bags or boxes, ready for pupils to access themselves. This storage is separate to outdoor play and sports equipment storage.</a:t>
            </a:r>
          </a:p>
          <a:p>
            <a:pPr marL="0" indent="0" fontAlgn="base">
              <a:buNone/>
            </a:pPr>
            <a:endParaRPr lang="en-GB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12" y="5025278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737" y="4975801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13" y="1726772"/>
            <a:ext cx="3899925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89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4275" y="5025278"/>
            <a:ext cx="2085013" cy="225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8807" y="5025278"/>
            <a:ext cx="1459441" cy="550097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6949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PODS approach to </a:t>
            </a:r>
            <a:br>
              <a:rPr lang="en-GB" dirty="0" smtClean="0"/>
            </a:br>
            <a:r>
              <a:rPr lang="en-GB" dirty="0" smtClean="0"/>
              <a:t>Outdoor </a:t>
            </a:r>
            <a:r>
              <a:rPr lang="en-GB" dirty="0"/>
              <a:t>L</a:t>
            </a:r>
            <a:r>
              <a:rPr lang="en-GB" dirty="0" smtClean="0"/>
              <a:t>earning Risk </a:t>
            </a:r>
            <a:r>
              <a:rPr lang="en-GB" dirty="0"/>
              <a:t>M</a:t>
            </a:r>
            <a:r>
              <a:rPr lang="en-GB" dirty="0" smtClean="0"/>
              <a:t>anagement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GB" sz="1600" dirty="0" smtClean="0"/>
          </a:p>
          <a:p>
            <a:pPr marL="0" indent="0" fontAlgn="base">
              <a:buNone/>
            </a:pPr>
            <a:r>
              <a:rPr lang="en-GB" sz="1600" dirty="0" smtClean="0"/>
              <a:t>As </a:t>
            </a:r>
            <a:r>
              <a:rPr lang="en-GB" sz="1600" dirty="0"/>
              <a:t>an organisation, </a:t>
            </a:r>
            <a:r>
              <a:rPr lang="en-GB" sz="1600" dirty="0" smtClean="0"/>
              <a:t>PODS believes it is important for students to be </a:t>
            </a:r>
            <a:r>
              <a:rPr lang="en-GB" sz="1600" dirty="0"/>
              <a:t>able to </a:t>
            </a:r>
            <a:r>
              <a:rPr lang="en-GB" sz="1600" dirty="0" smtClean="0"/>
              <a:t>experience outdoor learning opportunities and </a:t>
            </a:r>
            <a:r>
              <a:rPr lang="en-GB" sz="1600" dirty="0"/>
              <a:t>challenging play and learning activities in the day-to-day environment of their school or nursery grounds</a:t>
            </a:r>
            <a:r>
              <a:rPr lang="en-GB" sz="1600" dirty="0" smtClean="0"/>
              <a:t>.</a:t>
            </a:r>
          </a:p>
          <a:p>
            <a:pPr marL="0" indent="0" fontAlgn="base">
              <a:buNone/>
            </a:pPr>
            <a:endParaRPr lang="en-GB" sz="1600" dirty="0"/>
          </a:p>
          <a:p>
            <a:pPr marL="0" indent="0" fontAlgn="base">
              <a:buNone/>
            </a:pPr>
            <a:r>
              <a:rPr lang="en-GB" sz="1600" dirty="0" smtClean="0"/>
              <a:t>Our belief is that the </a:t>
            </a:r>
            <a:r>
              <a:rPr lang="en-GB" sz="1600" dirty="0"/>
              <a:t>benefits of any </a:t>
            </a:r>
            <a:r>
              <a:rPr lang="en-GB" sz="1600" dirty="0" smtClean="0"/>
              <a:t>activity can be balanced </a:t>
            </a:r>
            <a:r>
              <a:rPr lang="en-GB" sz="1600" dirty="0"/>
              <a:t>against the risks associated with that activity. We want to enable schools and nurseries to make careful and considered judgements that will allow children to </a:t>
            </a:r>
            <a:r>
              <a:rPr lang="en-GB" sz="1600" dirty="0" smtClean="0"/>
              <a:t>develop as ethically informed citizen and give them the </a:t>
            </a:r>
            <a:r>
              <a:rPr lang="en-GB" sz="1600" dirty="0"/>
              <a:t>skills that they need </a:t>
            </a:r>
            <a:r>
              <a:rPr lang="en-GB" sz="1600" dirty="0" smtClean="0"/>
              <a:t>in adult life.</a:t>
            </a:r>
          </a:p>
          <a:p>
            <a:pPr marL="0" indent="0" fontAlgn="base">
              <a:buNone/>
            </a:pPr>
            <a:endParaRPr lang="en-GB" sz="1600" dirty="0"/>
          </a:p>
          <a:p>
            <a:pPr marL="0" indent="0" fontAlgn="base">
              <a:buNone/>
            </a:pPr>
            <a:r>
              <a:rPr lang="en-GB" sz="1600" dirty="0"/>
              <a:t>Balancing immediate risk with long-term benefits is a skill that can we constantly develop through </a:t>
            </a:r>
            <a:r>
              <a:rPr lang="en-GB" sz="1600" dirty="0" smtClean="0"/>
              <a:t>experiences.  </a:t>
            </a:r>
            <a:r>
              <a:rPr lang="en-GB" sz="1600" dirty="0"/>
              <a:t>(Teachers you are great at this!)</a:t>
            </a:r>
          </a:p>
        </p:txBody>
      </p:sp>
    </p:spTree>
    <p:extLst>
      <p:ext uri="{BB962C8B-B14F-4D97-AF65-F5344CB8AC3E}">
        <p14:creationId xmlns:p14="http://schemas.microsoft.com/office/powerpoint/2010/main" val="321778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4548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Pinch-points</a:t>
            </a:r>
            <a:r>
              <a:rPr lang="en-GB" dirty="0"/>
              <a:t>, </a:t>
            </a:r>
            <a:r>
              <a:rPr lang="en-GB" dirty="0" smtClean="0"/>
              <a:t>Building Entrances </a:t>
            </a:r>
            <a:r>
              <a:rPr lang="en-GB" dirty="0"/>
              <a:t>and </a:t>
            </a:r>
            <a:r>
              <a:rPr lang="en-GB" dirty="0" smtClean="0"/>
              <a:t>Bubble Management</a:t>
            </a:r>
            <a:r>
              <a:rPr lang="en-GB" dirty="0"/>
              <a:t/>
            </a:r>
            <a:br>
              <a:rPr lang="en-GB" dirty="0"/>
            </a:b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8590" y="1196752"/>
            <a:ext cx="5465898" cy="4803683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GB" sz="1600" dirty="0"/>
          </a:p>
          <a:p>
            <a:pPr fontAlgn="base"/>
            <a:r>
              <a:rPr lang="en-GB" sz="1600" dirty="0" smtClean="0"/>
              <a:t>Utilise as many of the </a:t>
            </a:r>
            <a:r>
              <a:rPr lang="en-GB" sz="1600" dirty="0"/>
              <a:t>areas of the school grounds for play and </a:t>
            </a:r>
            <a:r>
              <a:rPr lang="en-GB" sz="1600" dirty="0" smtClean="0"/>
              <a:t>learning as possible. Implementing a rotation if necessary to </a:t>
            </a:r>
            <a:r>
              <a:rPr lang="en-GB" sz="1600" dirty="0"/>
              <a:t>ensure that as many areas as possible are being used at any given time.</a:t>
            </a:r>
          </a:p>
          <a:p>
            <a:pPr fontAlgn="base"/>
            <a:endParaRPr lang="en-GB" sz="1600" dirty="0"/>
          </a:p>
          <a:p>
            <a:pPr fontAlgn="base"/>
            <a:r>
              <a:rPr lang="en-GB" sz="1600" dirty="0" smtClean="0"/>
              <a:t>Maximise as </a:t>
            </a:r>
            <a:r>
              <a:rPr lang="en-GB" sz="1600" dirty="0"/>
              <a:t>many entrances to the building as possible for pupils, taking account of their route around building and grounds. </a:t>
            </a:r>
            <a:endParaRPr lang="en-GB" sz="1600" dirty="0" smtClean="0"/>
          </a:p>
          <a:p>
            <a:pPr fontAlgn="base"/>
            <a:endParaRPr lang="en-GB" sz="1600" dirty="0"/>
          </a:p>
          <a:p>
            <a:pPr fontAlgn="base"/>
            <a:r>
              <a:rPr lang="en-GB" sz="1600" dirty="0"/>
              <a:t>Queuing areas or entrances should have the handwashing available before pupils enter the building.</a:t>
            </a:r>
          </a:p>
          <a:p>
            <a:pPr fontAlgn="base"/>
            <a:endParaRPr lang="en-GB" sz="1600" dirty="0"/>
          </a:p>
          <a:p>
            <a:pPr marL="0" indent="0" fontAlgn="base">
              <a:buNone/>
            </a:pPr>
            <a:endParaRPr lang="en-GB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12" y="5025278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737" y="4975801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983" y="1885157"/>
            <a:ext cx="3202984" cy="240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02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212" y="5267732"/>
            <a:ext cx="1111885" cy="11118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4012" y="5025278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9284" y="4810816"/>
            <a:ext cx="1459441" cy="5500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39783" cy="536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30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School Requirements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009" y="1690663"/>
            <a:ext cx="4871537" cy="4569371"/>
          </a:xfrm>
        </p:spPr>
        <p:txBody>
          <a:bodyPr>
            <a:normAutofit/>
          </a:bodyPr>
          <a:lstStyle/>
          <a:p>
            <a:r>
              <a:rPr lang="en-GB" sz="1800" dirty="0" smtClean="0"/>
              <a:t>Your school needs to ensure all activities </a:t>
            </a:r>
            <a:r>
              <a:rPr lang="en-GB" sz="1800" dirty="0"/>
              <a:t>and practices </a:t>
            </a:r>
            <a:r>
              <a:rPr lang="en-GB" sz="1800" dirty="0" smtClean="0"/>
              <a:t>operate </a:t>
            </a:r>
            <a:r>
              <a:rPr lang="en-GB" sz="1800" dirty="0"/>
              <a:t>in line with the health and safety requirements, policies and procedures of </a:t>
            </a:r>
            <a:r>
              <a:rPr lang="en-GB" sz="1800" dirty="0" smtClean="0"/>
              <a:t>your individual </a:t>
            </a:r>
            <a:r>
              <a:rPr lang="en-GB" sz="1800" dirty="0"/>
              <a:t>schools. </a:t>
            </a:r>
          </a:p>
          <a:p>
            <a:endParaRPr lang="en-GB" sz="1800" dirty="0" smtClean="0"/>
          </a:p>
          <a:p>
            <a:r>
              <a:rPr lang="en-GB" sz="1800" dirty="0"/>
              <a:t>S</a:t>
            </a:r>
            <a:r>
              <a:rPr lang="en-GB" sz="1800" dirty="0" smtClean="0"/>
              <a:t>uch </a:t>
            </a:r>
            <a:r>
              <a:rPr lang="en-GB" sz="1800" dirty="0"/>
              <a:t>policies may include Educational Trips and Visits, Administering First </a:t>
            </a:r>
            <a:r>
              <a:rPr lang="en-GB" sz="1800" dirty="0" smtClean="0"/>
              <a:t>Aid and </a:t>
            </a:r>
            <a:r>
              <a:rPr lang="en-GB" sz="1800" dirty="0"/>
              <a:t>Health and Safety etc.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12" y="5025278"/>
            <a:ext cx="2085013" cy="225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737" y="4975801"/>
            <a:ext cx="1459441" cy="550097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4847" y="1689393"/>
            <a:ext cx="3491880" cy="232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57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89841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Your </a:t>
            </a:r>
            <a:r>
              <a:rPr lang="en-GB" dirty="0" smtClean="0"/>
              <a:t>Outdoor Learning Risk Assessments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3208" y="1806448"/>
            <a:ext cx="4820905" cy="2809715"/>
          </a:xfrm>
        </p:spPr>
        <p:txBody>
          <a:bodyPr>
            <a:normAutofit fontScale="85000" lnSpcReduction="20000"/>
          </a:bodyPr>
          <a:lstStyle/>
          <a:p>
            <a:r>
              <a:rPr lang="en-GB" sz="2400" dirty="0" smtClean="0"/>
              <a:t>When creating your </a:t>
            </a:r>
            <a:r>
              <a:rPr lang="en-GB" sz="2400" dirty="0"/>
              <a:t>risk assessments, you should </a:t>
            </a:r>
            <a:r>
              <a:rPr lang="en-GB" sz="2400" dirty="0" smtClean="0"/>
              <a:t>ensure that </a:t>
            </a:r>
            <a:r>
              <a:rPr lang="en-GB" sz="2400" dirty="0"/>
              <a:t>it </a:t>
            </a:r>
            <a:r>
              <a:rPr lang="en-GB" sz="2400" dirty="0" smtClean="0"/>
              <a:t>meets the </a:t>
            </a:r>
            <a:r>
              <a:rPr lang="en-GB" sz="2400" dirty="0"/>
              <a:t>requirements </a:t>
            </a:r>
            <a:r>
              <a:rPr lang="en-GB" sz="2400" dirty="0" smtClean="0"/>
              <a:t>of Pembrokeshire County Council.</a:t>
            </a:r>
          </a:p>
          <a:p>
            <a:r>
              <a:rPr lang="en-GB" sz="2400" dirty="0" smtClean="0"/>
              <a:t>Contacting </a:t>
            </a:r>
            <a:r>
              <a:rPr lang="en-GB" sz="2400" dirty="0"/>
              <a:t>the health and safety </a:t>
            </a:r>
            <a:r>
              <a:rPr lang="en-GB" sz="2400" dirty="0" smtClean="0"/>
              <a:t>advisers </a:t>
            </a:r>
            <a:r>
              <a:rPr lang="en-GB" sz="2400" dirty="0"/>
              <a:t>in your Local Authority for advice if required</a:t>
            </a:r>
            <a:r>
              <a:rPr lang="en-GB" sz="2400" dirty="0" smtClean="0"/>
              <a:t>.</a:t>
            </a:r>
          </a:p>
          <a:p>
            <a:pPr lvl="2" indent="-342900"/>
            <a:r>
              <a:rPr lang="en-GB" sz="2000" dirty="0" smtClean="0"/>
              <a:t>Simon Nicholls</a:t>
            </a:r>
          </a:p>
          <a:p>
            <a:pPr lvl="2" indent="-342900"/>
            <a:r>
              <a:rPr lang="en-GB" sz="2000" dirty="0" smtClean="0"/>
              <a:t>Sean Allen</a:t>
            </a:r>
          </a:p>
          <a:p>
            <a:pPr lvl="2" indent="-342900"/>
            <a:r>
              <a:rPr lang="en-GB" sz="2000" dirty="0" smtClean="0"/>
              <a:t>Dave Sommerville</a:t>
            </a:r>
            <a:endParaRPr lang="en-GB" sz="2000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12" y="5025278"/>
            <a:ext cx="2085013" cy="225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737" y="4975801"/>
            <a:ext cx="1459441" cy="550097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3074" name="Picture 2" descr="OUTDOOR LEARNING | The Royal High Schoo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83" y="1753947"/>
            <a:ext cx="3983715" cy="265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55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5329" t="-150" b="1"/>
          <a:stretch/>
        </p:blipFill>
        <p:spPr>
          <a:xfrm>
            <a:off x="0" y="908720"/>
            <a:ext cx="9144000" cy="3571629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4" r="388"/>
          <a:stretch/>
        </p:blipFill>
        <p:spPr>
          <a:xfrm>
            <a:off x="0" y="4869159"/>
            <a:ext cx="9108504" cy="19900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2875" y="5082458"/>
            <a:ext cx="2085013" cy="225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088" y="5082458"/>
            <a:ext cx="1459441" cy="550097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328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0414"/>
            <a:ext cx="9144000" cy="23275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12" y="5025278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737" y="4975801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-1"/>
            <a:ext cx="9140295" cy="475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96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12" y="5025278"/>
            <a:ext cx="2085013" cy="225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737" y="4975801"/>
            <a:ext cx="1459441" cy="550097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327" t="-3235" r="25554" b="570"/>
          <a:stretch/>
        </p:blipFill>
        <p:spPr>
          <a:xfrm>
            <a:off x="0" y="1272140"/>
            <a:ext cx="5724128" cy="289979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3373423"/>
            <a:ext cx="4409112" cy="1368152"/>
          </a:xfrm>
          <a:ln>
            <a:solidFill>
              <a:schemeClr val="bg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GB" sz="1800" dirty="0" smtClean="0"/>
          </a:p>
          <a:p>
            <a:pPr marL="0" indent="0">
              <a:buNone/>
            </a:pPr>
            <a:r>
              <a:rPr lang="en-GB" sz="1800" dirty="0" smtClean="0"/>
              <a:t>The information provided from Pembrokeshire Outdoor Schools about health and safety and risk assessing in different environments is for guidance only. </a:t>
            </a:r>
            <a:endParaRPr lang="en-GB" sz="1800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95536" y="89841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Pembrokeshire Outdoor Schools Support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0404" y="1272140"/>
            <a:ext cx="2886692" cy="192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07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-715" b="15831"/>
          <a:stretch/>
        </p:blipFill>
        <p:spPr>
          <a:xfrm>
            <a:off x="41835" y="338706"/>
            <a:ext cx="9114491" cy="3937162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4012" y="5025278"/>
            <a:ext cx="2085013" cy="2255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8737" y="4975801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5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12401</TotalTime>
  <Words>1179</Words>
  <Application>Microsoft Office PowerPoint</Application>
  <PresentationFormat>On-screen Show (4:3)</PresentationFormat>
  <Paragraphs>89</Paragraphs>
  <Slides>31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Event  2 – Teaching safely in the Outdoors Webinar  </vt:lpstr>
      <vt:lpstr>PowerPoint Presentation</vt:lpstr>
      <vt:lpstr>PODS approach to  Outdoor Learning Risk Management </vt:lpstr>
      <vt:lpstr>Your School Requirements</vt:lpstr>
      <vt:lpstr>Your Outdoor Learning Risk Assessments  </vt:lpstr>
      <vt:lpstr> </vt:lpstr>
      <vt:lpstr>PowerPoint Presentation</vt:lpstr>
      <vt:lpstr>Pembrokeshire Outdoor Schools Support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Learning Through Landscapes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Advice on Hygiene and Cleaning for School Grounds and Equipment </vt:lpstr>
      <vt:lpstr>World Health Organisation (WHO) </vt:lpstr>
      <vt:lpstr>Practical Ideas For School Grounds  Hygiene and Cleaning, Handwashing and Equipment Cleaning </vt:lpstr>
      <vt:lpstr>Handwashing in School Grounds </vt:lpstr>
      <vt:lpstr>Washing loose parts play and sports equipment</vt:lpstr>
      <vt:lpstr>Washing loose parts play and sports equipment</vt:lpstr>
      <vt:lpstr>PowerPoint Presentation</vt:lpstr>
      <vt:lpstr>Waterproofs, wellies and personal equipment </vt:lpstr>
      <vt:lpstr>Pinch-points, Building Entrances and Bubble Management  </vt:lpstr>
      <vt:lpstr>PowerPoint Presentation</vt:lpstr>
    </vt:vector>
  </TitlesOfParts>
  <Company>Pembrokeshire Coast National 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Ysgolion Awyr Agored Sir Benfro</dc:title>
  <dc:creator>Bryony Rees</dc:creator>
  <cp:lastModifiedBy>Bryony Rees</cp:lastModifiedBy>
  <cp:revision>55</cp:revision>
  <dcterms:created xsi:type="dcterms:W3CDTF">2020-08-20T09:24:00Z</dcterms:created>
  <dcterms:modified xsi:type="dcterms:W3CDTF">2020-10-09T06:35:56Z</dcterms:modified>
</cp:coreProperties>
</file>