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09" r:id="rId2"/>
    <p:sldId id="291" r:id="rId3"/>
    <p:sldId id="361" r:id="rId4"/>
    <p:sldId id="363" r:id="rId5"/>
    <p:sldId id="362" r:id="rId6"/>
    <p:sldId id="407" r:id="rId7"/>
    <p:sldId id="403" r:id="rId8"/>
    <p:sldId id="402" r:id="rId9"/>
    <p:sldId id="404" r:id="rId10"/>
    <p:sldId id="408" r:id="rId11"/>
    <p:sldId id="405" r:id="rId12"/>
    <p:sldId id="367" r:id="rId13"/>
    <p:sldId id="360" r:id="rId14"/>
    <p:sldId id="389" r:id="rId15"/>
    <p:sldId id="390" r:id="rId16"/>
    <p:sldId id="391" r:id="rId17"/>
    <p:sldId id="406" r:id="rId18"/>
    <p:sldId id="368" r:id="rId19"/>
    <p:sldId id="39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4660"/>
  </p:normalViewPr>
  <p:slideViewPr>
    <p:cSldViewPr>
      <p:cViewPr varScale="1">
        <p:scale>
          <a:sx n="62" d="100"/>
          <a:sy n="62" d="100"/>
        </p:scale>
        <p:origin x="1642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393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087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43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320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106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287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387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813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566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261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852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C5B84-9D51-45DB-89F8-0E874DDAC223}" type="datetimeFigureOut">
              <a:rPr lang="en-GB" smtClean="0"/>
              <a:t>13/05/2022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32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3.png"/><Relationship Id="rId7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2.jpeg"/><Relationship Id="rId4" Type="http://schemas.openxmlformats.org/officeDocument/2006/relationships/image" Target="../media/image4.png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587" y="1277060"/>
            <a:ext cx="2073411" cy="21126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380550"/>
            <a:ext cx="6141671" cy="1324056"/>
          </a:xfrm>
        </p:spPr>
        <p:txBody>
          <a:bodyPr>
            <a:noAutofit/>
          </a:bodyPr>
          <a:lstStyle/>
          <a:p>
            <a:r>
              <a:rPr lang="en-GB" b="1" dirty="0">
                <a:latin typeface="+mn-lt"/>
              </a:rPr>
              <a:t>Case Study: Croesgoch Community School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39221" y="639573"/>
            <a:ext cx="5822615" cy="132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latin typeface="+mn-lt"/>
              </a:rPr>
              <a:t>Pembrokeshire Outdoor Schools (PODS)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371600" y="3849723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800" b="1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839" y="5226420"/>
            <a:ext cx="2085013" cy="2255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sp>
        <p:nvSpPr>
          <p:cNvPr id="4" name="AutoShape 4" descr="Neyland School – The Darwin Centre Proje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1481320" y="3837121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b="1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CD555EE-9ADD-4BDD-9FD4-5C6C92235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57162"/>
            <a:ext cx="2073411" cy="205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79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200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Ysgol </a:t>
            </a:r>
            <a:r>
              <a:rPr lang="en-GB" altLang="en-US" sz="3200" b="1" dirty="0" err="1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Gyumunedol</a:t>
            </a:r>
            <a:r>
              <a:rPr lang="en-GB" altLang="en-US" sz="3200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Croesgoch</a:t>
            </a:r>
            <a:br>
              <a:rPr lang="en-GB" altLang="en-US" sz="3200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3200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Croesgoch Community School</a:t>
            </a:r>
            <a:endParaRPr lang="en-GB" altLang="en-US" sz="3200" dirty="0">
              <a:latin typeface="+mn-l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5" name="Picture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15516" y="1586254"/>
            <a:ext cx="8712968" cy="243143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500" dirty="0">
                <a:latin typeface="+mj-lt"/>
              </a:rPr>
              <a:t>Background Info: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5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>
                <a:latin typeface="+mj-lt"/>
              </a:rPr>
              <a:t>Ysgol Croesgoch is a rural primary school located between St. </a:t>
            </a:r>
            <a:r>
              <a:rPr lang="en-GB" sz="1500" dirty="0" err="1">
                <a:latin typeface="+mj-lt"/>
              </a:rPr>
              <a:t>Davids</a:t>
            </a:r>
            <a:r>
              <a:rPr lang="en-GB" sz="1500" dirty="0">
                <a:latin typeface="+mj-lt"/>
              </a:rPr>
              <a:t> and </a:t>
            </a:r>
            <a:r>
              <a:rPr lang="en-GB" sz="1500" dirty="0" err="1">
                <a:latin typeface="+mj-lt"/>
              </a:rPr>
              <a:t>Fishguard</a:t>
            </a:r>
            <a:r>
              <a:rPr lang="en-GB" sz="1500" dirty="0">
                <a:latin typeface="+mj-lt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>
                <a:latin typeface="+mj-lt"/>
              </a:rPr>
              <a:t>Ysgol Croesgoch is situated in the  small village of Croesgoch which has views towards </a:t>
            </a:r>
            <a:r>
              <a:rPr lang="en-GB" sz="1500" dirty="0" err="1">
                <a:latin typeface="+mj-lt"/>
              </a:rPr>
              <a:t>Porthgain</a:t>
            </a:r>
            <a:r>
              <a:rPr lang="en-GB" sz="1500" dirty="0">
                <a:latin typeface="+mj-lt"/>
              </a:rPr>
              <a:t> and the coast.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>
                <a:latin typeface="+mj-lt"/>
              </a:rPr>
              <a:t>The school was built in 1966 and fully refurbished and extended in 2010.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>
                <a:latin typeface="+mj-lt"/>
              </a:rPr>
              <a:t>The catchment area is comparatively wide. As well as Croesgoch itself, pupils come from local villages, hamlets and farms over a wide radius.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There are just over 100 pupils on roll, including part-time nursery pupils. The school has four mixed-age classes. </a:t>
            </a:r>
            <a:endParaRPr lang="en-GB" sz="15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t="3430" r="1455"/>
          <a:stretch/>
        </p:blipFill>
        <p:spPr>
          <a:xfrm>
            <a:off x="2555776" y="4293096"/>
            <a:ext cx="4464496" cy="21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966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573" y="5430033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School Development Plan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50" y="1139031"/>
            <a:ext cx="89535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460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573" y="5430033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School Development Plan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075" y="1671637"/>
            <a:ext cx="8705850" cy="3514725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74413" y="3429000"/>
            <a:ext cx="3789722" cy="18618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307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573" y="5430033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12658"/>
            <a:ext cx="8229600" cy="1143000"/>
          </a:xfrm>
        </p:spPr>
        <p:txBody>
          <a:bodyPr/>
          <a:lstStyle/>
          <a:p>
            <a:r>
              <a:rPr lang="en-GB" b="1" dirty="0"/>
              <a:t>School Development Plan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766" y="1052736"/>
            <a:ext cx="8254825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49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71129"/>
            <a:ext cx="8229600" cy="11430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4000" b="1" dirty="0">
                <a:ea typeface="Calibri" panose="020F0502020204030204" pitchFamily="34" charset="0"/>
                <a:cs typeface="Calibri" panose="020F0502020204030204" pitchFamily="34" charset="0"/>
              </a:rPr>
              <a:t>Student Input</a:t>
            </a:r>
            <a:endParaRPr lang="en-GB" altLang="en-US" sz="40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68" y="1196752"/>
            <a:ext cx="7434064" cy="557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577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71129"/>
            <a:ext cx="8229600" cy="11430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4000" b="1" dirty="0">
                <a:ea typeface="Calibri" panose="020F0502020204030204" pitchFamily="34" charset="0"/>
                <a:cs typeface="Calibri" panose="020F0502020204030204" pitchFamily="34" charset="0"/>
              </a:rPr>
              <a:t>School Grounds Developments</a:t>
            </a:r>
            <a:endParaRPr lang="en-GB" altLang="en-US" sz="40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918" y="1485258"/>
            <a:ext cx="3793882" cy="28454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53" y="1243935"/>
            <a:ext cx="4249747" cy="239048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5656" y="3989534"/>
            <a:ext cx="4402818" cy="247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170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71129"/>
            <a:ext cx="8229600" cy="11430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4000" b="1" dirty="0">
                <a:ea typeface="Calibri" panose="020F0502020204030204" pitchFamily="34" charset="0"/>
                <a:cs typeface="Calibri" panose="020F0502020204030204" pitchFamily="34" charset="0"/>
              </a:rPr>
              <a:t>School Grounds Developments</a:t>
            </a:r>
            <a:endParaRPr lang="en-GB" altLang="en-US" sz="40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894" y="1521239"/>
            <a:ext cx="2512025" cy="3349367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85257"/>
            <a:ext cx="3604743" cy="270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41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71129"/>
            <a:ext cx="8229600" cy="11430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4000" b="1" dirty="0">
                <a:ea typeface="Calibri" panose="020F0502020204030204" pitchFamily="34" charset="0"/>
                <a:cs typeface="Calibri" panose="020F0502020204030204" pitchFamily="34" charset="0"/>
              </a:rPr>
              <a:t>Recycled Materials</a:t>
            </a:r>
            <a:endParaRPr lang="en-GB" altLang="en-US" sz="40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218207"/>
            <a:ext cx="2556967" cy="34092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807" y="1176475"/>
            <a:ext cx="2559415" cy="341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299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71129"/>
            <a:ext cx="8229600" cy="11430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4000" b="1" dirty="0">
                <a:ea typeface="Calibri" panose="020F0502020204030204" pitchFamily="34" charset="0"/>
                <a:cs typeface="Calibri" panose="020F0502020204030204" pitchFamily="34" charset="0"/>
              </a:rPr>
              <a:t>Recycled Materials</a:t>
            </a:r>
            <a:endParaRPr lang="en-GB" altLang="en-US" sz="40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561" y="2619953"/>
            <a:ext cx="2867433" cy="38232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558" y="2647616"/>
            <a:ext cx="2900274" cy="38670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84" y="1336379"/>
            <a:ext cx="3501900" cy="26264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277" y="996509"/>
            <a:ext cx="2409707" cy="321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67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71129"/>
            <a:ext cx="8229600" cy="11430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4000" b="1" dirty="0">
                <a:ea typeface="Calibri" panose="020F0502020204030204" pitchFamily="34" charset="0"/>
                <a:cs typeface="Calibri" panose="020F0502020204030204" pitchFamily="34" charset="0"/>
              </a:rPr>
              <a:t>Loose Parts</a:t>
            </a:r>
            <a:endParaRPr lang="en-GB" altLang="en-US" sz="40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1296" y="889424"/>
            <a:ext cx="3003798" cy="40050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t="651" r="15350" b="16401"/>
          <a:stretch/>
        </p:blipFill>
        <p:spPr>
          <a:xfrm>
            <a:off x="5225135" y="1546682"/>
            <a:ext cx="3576041" cy="269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24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71129"/>
            <a:ext cx="8229600" cy="11430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4000" b="1" dirty="0">
                <a:ea typeface="Calibri" panose="020F0502020204030204" pitchFamily="34" charset="0"/>
                <a:cs typeface="Calibri" panose="020F0502020204030204" pitchFamily="34" charset="0"/>
              </a:rPr>
              <a:t>Outdoor Learning at Croesgoch</a:t>
            </a:r>
            <a:endParaRPr lang="en-GB" alt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3568" y="1412776"/>
            <a:ext cx="8003232" cy="2552398"/>
          </a:xfrm>
        </p:spPr>
        <p:txBody>
          <a:bodyPr>
            <a:noAutofit/>
          </a:bodyPr>
          <a:lstStyle/>
          <a:p>
            <a:r>
              <a:rPr lang="en-GB" sz="2400" dirty="0"/>
              <a:t>Whole School approach to Outdoor Learning.</a:t>
            </a:r>
          </a:p>
          <a:p>
            <a:r>
              <a:rPr lang="en-GB" sz="2400" dirty="0"/>
              <a:t>Aims: Engage students, build resilience and independence</a:t>
            </a:r>
          </a:p>
          <a:p>
            <a:r>
              <a:rPr lang="en-GB" sz="2400" dirty="0"/>
              <a:t>Students cover Mathematics and Languages in the morning and in the afternoon they have ‘mission’ time.</a:t>
            </a:r>
          </a:p>
          <a:p>
            <a:r>
              <a:rPr lang="en-GB" sz="2400" dirty="0"/>
              <a:t>The ‘missions’ include activities for the different Areas of Learning.</a:t>
            </a:r>
          </a:p>
          <a:p>
            <a:r>
              <a:rPr lang="en-GB" sz="2400" dirty="0"/>
              <a:t>Students choose the order they complete their missions.</a:t>
            </a:r>
          </a:p>
          <a:p>
            <a:r>
              <a:rPr lang="en-GB" sz="2400" dirty="0"/>
              <a:t>Students choose where they complete their ‘missions’ inside or outside the classroom.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397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195736" y="1313121"/>
            <a:ext cx="4256121" cy="216024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00050" lvl="1" indent="0" algn="ctr">
              <a:lnSpc>
                <a:spcPct val="200000"/>
              </a:lnSpc>
              <a:buNone/>
            </a:pPr>
            <a:r>
              <a:rPr lang="en-US" sz="5000" dirty="0"/>
              <a:t>‘Missions’</a:t>
            </a:r>
            <a:endParaRPr lang="en-GB" sz="68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573" y="5430033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995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573" y="5430033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1265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Example Missions – Foundation Phase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 r="2271" b="23000"/>
          <a:stretch/>
        </p:blipFill>
        <p:spPr>
          <a:xfrm>
            <a:off x="1" y="1280042"/>
            <a:ext cx="9036496" cy="3751304"/>
          </a:xfrm>
        </p:spPr>
      </p:pic>
    </p:spTree>
    <p:extLst>
      <p:ext uri="{BB962C8B-B14F-4D97-AF65-F5344CB8AC3E}">
        <p14:creationId xmlns:p14="http://schemas.microsoft.com/office/powerpoint/2010/main" val="2115308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573" y="5430033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12658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/>
              <a:t>Example Missions – Year 3 and 4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512" y="1398551"/>
            <a:ext cx="6894655" cy="4773223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2687303" y="2080232"/>
            <a:ext cx="6471770" cy="45259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700808"/>
            <a:ext cx="6862242" cy="503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4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573" y="5430033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12658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/>
              <a:t>Example Missions – Year 5 and 6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089" y="1355658"/>
            <a:ext cx="7440311" cy="51603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1407" y="1355658"/>
            <a:ext cx="7270948" cy="516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5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71129"/>
            <a:ext cx="8229600" cy="114300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4000" b="1" dirty="0">
                <a:ea typeface="Calibri" panose="020F0502020204030204" pitchFamily="34" charset="0"/>
                <a:cs typeface="Calibri" panose="020F0502020204030204" pitchFamily="34" charset="0"/>
              </a:rPr>
              <a:t>Evidencing Outdoor Learning</a:t>
            </a:r>
            <a:endParaRPr lang="en-GB" altLang="en-US" sz="40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28852" y="568618"/>
            <a:ext cx="4029912" cy="53732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279940" y="2981267"/>
            <a:ext cx="3291830" cy="438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46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573" y="5430033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12658"/>
            <a:ext cx="8229600" cy="1143000"/>
          </a:xfrm>
        </p:spPr>
        <p:txBody>
          <a:bodyPr/>
          <a:lstStyle/>
          <a:p>
            <a:r>
              <a:rPr lang="en-GB" b="1" dirty="0"/>
              <a:t>Evidencing Outdoor Learning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5509637" y="1055063"/>
            <a:ext cx="3312304" cy="48942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996" y="1190249"/>
            <a:ext cx="3248470" cy="478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197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E9297F39-DC21-488F-BB30-B9C0A0415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91" y="1801474"/>
            <a:ext cx="2073411" cy="205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513" y="1786182"/>
            <a:ext cx="2019872" cy="1906680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371600" y="3849723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800" b="1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2839" y="5226420"/>
            <a:ext cx="2085013" cy="2255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sp>
        <p:nvSpPr>
          <p:cNvPr id="4" name="AutoShape 4" descr="Neyland School – The Darwin Centre Proje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2018453" y="2986160"/>
            <a:ext cx="5196051" cy="1716517"/>
          </a:xfrm>
        </p:spPr>
        <p:txBody>
          <a:bodyPr>
            <a:noAutofit/>
          </a:bodyPr>
          <a:lstStyle/>
          <a:p>
            <a:r>
              <a:rPr lang="en-GB" sz="4000" b="1" dirty="0" err="1">
                <a:solidFill>
                  <a:srgbClr val="00B050"/>
                </a:solidFill>
              </a:rPr>
              <a:t>Diolch</a:t>
            </a:r>
            <a:r>
              <a:rPr lang="en-GB" sz="4000" b="1" dirty="0">
                <a:solidFill>
                  <a:srgbClr val="00B050"/>
                </a:solidFill>
              </a:rPr>
              <a:t> </a:t>
            </a:r>
            <a:r>
              <a:rPr lang="en-GB" sz="4000" b="1" dirty="0" err="1">
                <a:solidFill>
                  <a:srgbClr val="00B050"/>
                </a:solidFill>
              </a:rPr>
              <a:t>yn</a:t>
            </a:r>
            <a:r>
              <a:rPr lang="en-GB" sz="4000" b="1" dirty="0">
                <a:solidFill>
                  <a:srgbClr val="00B050"/>
                </a:solidFill>
              </a:rPr>
              <a:t> </a:t>
            </a:r>
            <a:r>
              <a:rPr lang="en-GB" sz="4000" b="1" dirty="0" err="1">
                <a:solidFill>
                  <a:srgbClr val="00B050"/>
                </a:solidFill>
              </a:rPr>
              <a:t>fawr</a:t>
            </a:r>
            <a:r>
              <a:rPr lang="en-GB" sz="4000" b="1" dirty="0">
                <a:solidFill>
                  <a:srgbClr val="00B050"/>
                </a:solidFill>
              </a:rPr>
              <a:t> </a:t>
            </a:r>
            <a:r>
              <a:rPr lang="en-GB" sz="4000" b="1" dirty="0" err="1">
                <a:solidFill>
                  <a:srgbClr val="00B050"/>
                </a:solidFill>
              </a:rPr>
              <a:t>iawn</a:t>
            </a:r>
            <a:r>
              <a:rPr lang="en-GB" sz="4000" b="1" dirty="0">
                <a:solidFill>
                  <a:srgbClr val="00B050"/>
                </a:solidFill>
              </a:rPr>
              <a:t> </a:t>
            </a:r>
            <a:r>
              <a:rPr lang="en-GB" sz="4000" b="1" dirty="0" err="1">
                <a:solidFill>
                  <a:srgbClr val="00B050"/>
                </a:solidFill>
              </a:rPr>
              <a:t>i’r</a:t>
            </a:r>
            <a:r>
              <a:rPr lang="en-GB" sz="4000" b="1" dirty="0">
                <a:solidFill>
                  <a:srgbClr val="00B050"/>
                </a:solidFill>
              </a:rPr>
              <a:t> </a:t>
            </a:r>
            <a:r>
              <a:rPr lang="en-GB" sz="4000" b="1" dirty="0" err="1">
                <a:solidFill>
                  <a:srgbClr val="00B050"/>
                </a:solidFill>
              </a:rPr>
              <a:t>holl</a:t>
            </a:r>
            <a:r>
              <a:rPr lang="en-GB" sz="4000" b="1" dirty="0">
                <a:solidFill>
                  <a:srgbClr val="00B050"/>
                </a:solidFill>
              </a:rPr>
              <a:t> staff a </a:t>
            </a:r>
            <a:r>
              <a:rPr lang="en-GB" sz="4000" b="1" dirty="0" err="1">
                <a:solidFill>
                  <a:srgbClr val="00B050"/>
                </a:solidFill>
              </a:rPr>
              <a:t>myfyrwyr</a:t>
            </a:r>
            <a:r>
              <a:rPr lang="en-GB" sz="4000" b="1" dirty="0">
                <a:solidFill>
                  <a:srgbClr val="00B050"/>
                </a:solidFill>
              </a:rPr>
              <a:t> or </a:t>
            </a:r>
            <a:r>
              <a:rPr lang="en-GB" sz="4000" b="1" dirty="0" err="1">
                <a:solidFill>
                  <a:srgbClr val="00B050"/>
                </a:solidFill>
              </a:rPr>
              <a:t>ysgolion</a:t>
            </a:r>
            <a:r>
              <a:rPr lang="en-GB" sz="4000" b="1" dirty="0">
                <a:solidFill>
                  <a:srgbClr val="00B050"/>
                </a:solidFill>
              </a:rPr>
              <a:t> a </a:t>
            </a:r>
            <a:r>
              <a:rPr lang="en-GB" sz="4000" b="1" dirty="0" err="1">
                <a:solidFill>
                  <a:srgbClr val="00B050"/>
                </a:solidFill>
              </a:rPr>
              <a:t>gymerodd</a:t>
            </a:r>
            <a:r>
              <a:rPr lang="en-GB" sz="4000" b="1" dirty="0">
                <a:solidFill>
                  <a:srgbClr val="00B050"/>
                </a:solidFill>
              </a:rPr>
              <a:t> ran! 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660692" y="811805"/>
            <a:ext cx="5822615" cy="132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/>
              <a:t>Thank you very much to all the staff and students of the schools involved!</a:t>
            </a:r>
          </a:p>
        </p:txBody>
      </p:sp>
    </p:spTree>
    <p:extLst>
      <p:ext uri="{BB962C8B-B14F-4D97-AF65-F5344CB8AC3E}">
        <p14:creationId xmlns:p14="http://schemas.microsoft.com/office/powerpoint/2010/main" val="1880591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16234</TotalTime>
  <Words>275</Words>
  <Application>Microsoft Office PowerPoint</Application>
  <PresentationFormat>On-screen Show (4:3)</PresentationFormat>
  <Paragraphs>34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Case Study: Croesgoch Community School</vt:lpstr>
      <vt:lpstr>Ysgol Gyumunedol Croesgoch Croesgoch Community School</vt:lpstr>
      <vt:lpstr>School Development Plan</vt:lpstr>
      <vt:lpstr>School Development Plan</vt:lpstr>
      <vt:lpstr>School Development Plan</vt:lpstr>
      <vt:lpstr>Student Input</vt:lpstr>
      <vt:lpstr>School Grounds Developments</vt:lpstr>
      <vt:lpstr>School Grounds Developments</vt:lpstr>
      <vt:lpstr>Recycled Materials</vt:lpstr>
      <vt:lpstr>Recycled Materials</vt:lpstr>
      <vt:lpstr>Loose Parts</vt:lpstr>
      <vt:lpstr>Outdoor Learning at Croesgoch</vt:lpstr>
      <vt:lpstr>PowerPoint Presentation</vt:lpstr>
      <vt:lpstr>Example Missions – Foundation Phase</vt:lpstr>
      <vt:lpstr>Example Missions – Year 3 and 4</vt:lpstr>
      <vt:lpstr>Example Missions – Year 5 and 6</vt:lpstr>
      <vt:lpstr>Evidencing Outdoor Learning</vt:lpstr>
      <vt:lpstr>Evidencing Outdoor Learning</vt:lpstr>
      <vt:lpstr>Diolch yn fawr iawn i’r holl staff a myfyrwyr or ysgolion a gymerodd ran! </vt:lpstr>
    </vt:vector>
  </TitlesOfParts>
  <Company>Pembrokeshire Coast National 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Ysgolion Awyr Agored Sir Benfro</dc:title>
  <dc:creator>Bryony Rees</dc:creator>
  <cp:lastModifiedBy>Bryony Rees</cp:lastModifiedBy>
  <cp:revision>90</cp:revision>
  <dcterms:created xsi:type="dcterms:W3CDTF">2020-08-20T09:24:00Z</dcterms:created>
  <dcterms:modified xsi:type="dcterms:W3CDTF">2022-05-13T14:45:33Z</dcterms:modified>
</cp:coreProperties>
</file>