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8" r:id="rId4"/>
    <p:sldId id="260" r:id="rId5"/>
    <p:sldId id="269" r:id="rId6"/>
    <p:sldId id="259" r:id="rId7"/>
    <p:sldId id="270" r:id="rId8"/>
    <p:sldId id="272" r:id="rId9"/>
    <p:sldId id="271" r:id="rId10"/>
    <p:sldId id="25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4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461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045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784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432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904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65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575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130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808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07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58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3A920-C692-4783-9799-29D14465CABB}" type="datetimeFigureOut">
              <a:rPr lang="en-GB" smtClean="0"/>
              <a:t>21/10/2022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D1A10-B6F9-464B-B3AD-F6F5B2C03B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62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neylandcommunityschool/posts/pfbid02Y1cfjkf4u5gDMYc9Nt6HWUf1zGPEoJEkiMFJD4DTCQDGi1jAvMoE53RoWzf98LE9l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6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FE4604-6713-3286-7C0C-5F84B63F2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161" y="3577456"/>
            <a:ext cx="8182230" cy="1687814"/>
          </a:xfrm>
        </p:spPr>
        <p:txBody>
          <a:bodyPr anchor="b">
            <a:normAutofit/>
          </a:bodyPr>
          <a:lstStyle/>
          <a:p>
            <a:r>
              <a:rPr lang="en-GB" sz="5300" dirty="0"/>
              <a:t>Neyland Community School</a:t>
            </a:r>
            <a:br>
              <a:rPr lang="en-GB" sz="5300" dirty="0"/>
            </a:br>
            <a:r>
              <a:rPr lang="en-GB" sz="5300" dirty="0"/>
              <a:t>Ysgol Gymunedol Neyland</a:t>
            </a:r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55776" y="5509052"/>
            <a:ext cx="3429000" cy="18288"/>
          </a:xfrm>
          <a:custGeom>
            <a:avLst/>
            <a:gdLst>
              <a:gd name="connsiteX0" fmla="*/ 0 w 3429000"/>
              <a:gd name="connsiteY0" fmla="*/ 0 h 18288"/>
              <a:gd name="connsiteX1" fmla="*/ 685800 w 3429000"/>
              <a:gd name="connsiteY1" fmla="*/ 0 h 18288"/>
              <a:gd name="connsiteX2" fmla="*/ 1371600 w 3429000"/>
              <a:gd name="connsiteY2" fmla="*/ 0 h 18288"/>
              <a:gd name="connsiteX3" fmla="*/ 2057400 w 3429000"/>
              <a:gd name="connsiteY3" fmla="*/ 0 h 18288"/>
              <a:gd name="connsiteX4" fmla="*/ 2674620 w 3429000"/>
              <a:gd name="connsiteY4" fmla="*/ 0 h 18288"/>
              <a:gd name="connsiteX5" fmla="*/ 3429000 w 3429000"/>
              <a:gd name="connsiteY5" fmla="*/ 0 h 18288"/>
              <a:gd name="connsiteX6" fmla="*/ 3429000 w 3429000"/>
              <a:gd name="connsiteY6" fmla="*/ 18288 h 18288"/>
              <a:gd name="connsiteX7" fmla="*/ 2811780 w 3429000"/>
              <a:gd name="connsiteY7" fmla="*/ 18288 h 18288"/>
              <a:gd name="connsiteX8" fmla="*/ 2228850 w 3429000"/>
              <a:gd name="connsiteY8" fmla="*/ 18288 h 18288"/>
              <a:gd name="connsiteX9" fmla="*/ 1543050 w 3429000"/>
              <a:gd name="connsiteY9" fmla="*/ 18288 h 18288"/>
              <a:gd name="connsiteX10" fmla="*/ 925830 w 3429000"/>
              <a:gd name="connsiteY10" fmla="*/ 18288 h 18288"/>
              <a:gd name="connsiteX11" fmla="*/ 0 w 3429000"/>
              <a:gd name="connsiteY11" fmla="*/ 18288 h 18288"/>
              <a:gd name="connsiteX12" fmla="*/ 0 w 3429000"/>
              <a:gd name="connsiteY12" fmla="*/ 0 h 18288"/>
              <a:gd name="connsiteX0" fmla="*/ 0 w 3429000"/>
              <a:gd name="connsiteY0" fmla="*/ 0 h 18288"/>
              <a:gd name="connsiteX1" fmla="*/ 617220 w 3429000"/>
              <a:gd name="connsiteY1" fmla="*/ 0 h 18288"/>
              <a:gd name="connsiteX2" fmla="*/ 1200150 w 3429000"/>
              <a:gd name="connsiteY2" fmla="*/ 0 h 18288"/>
              <a:gd name="connsiteX3" fmla="*/ 1817370 w 3429000"/>
              <a:gd name="connsiteY3" fmla="*/ 0 h 18288"/>
              <a:gd name="connsiteX4" fmla="*/ 2503170 w 3429000"/>
              <a:gd name="connsiteY4" fmla="*/ 0 h 18288"/>
              <a:gd name="connsiteX5" fmla="*/ 3429000 w 3429000"/>
              <a:gd name="connsiteY5" fmla="*/ 0 h 18288"/>
              <a:gd name="connsiteX6" fmla="*/ 3429000 w 3429000"/>
              <a:gd name="connsiteY6" fmla="*/ 18288 h 18288"/>
              <a:gd name="connsiteX7" fmla="*/ 2743200 w 3429000"/>
              <a:gd name="connsiteY7" fmla="*/ 18288 h 18288"/>
              <a:gd name="connsiteX8" fmla="*/ 1988820 w 3429000"/>
              <a:gd name="connsiteY8" fmla="*/ 18288 h 18288"/>
              <a:gd name="connsiteX9" fmla="*/ 1405890 w 3429000"/>
              <a:gd name="connsiteY9" fmla="*/ 18288 h 18288"/>
              <a:gd name="connsiteX10" fmla="*/ 651510 w 3429000"/>
              <a:gd name="connsiteY10" fmla="*/ 18288 h 18288"/>
              <a:gd name="connsiteX11" fmla="*/ 0 w 3429000"/>
              <a:gd name="connsiteY11" fmla="*/ 18288 h 18288"/>
              <a:gd name="connsiteX12" fmla="*/ 0 w 342900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29000" h="18288" fill="none" extrusionOk="0">
                <a:moveTo>
                  <a:pt x="0" y="0"/>
                </a:moveTo>
                <a:cubicBezTo>
                  <a:pt x="207705" y="23860"/>
                  <a:pt x="509323" y="68036"/>
                  <a:pt x="685800" y="0"/>
                </a:cubicBezTo>
                <a:cubicBezTo>
                  <a:pt x="881422" y="-43910"/>
                  <a:pt x="1129204" y="-58858"/>
                  <a:pt x="1371600" y="0"/>
                </a:cubicBezTo>
                <a:cubicBezTo>
                  <a:pt x="1611115" y="-12848"/>
                  <a:pt x="1887211" y="-6418"/>
                  <a:pt x="2057400" y="0"/>
                </a:cubicBezTo>
                <a:cubicBezTo>
                  <a:pt x="2233905" y="-53439"/>
                  <a:pt x="2400311" y="-9735"/>
                  <a:pt x="2674620" y="0"/>
                </a:cubicBezTo>
                <a:cubicBezTo>
                  <a:pt x="2899369" y="50175"/>
                  <a:pt x="3197952" y="-27603"/>
                  <a:pt x="3429000" y="0"/>
                </a:cubicBezTo>
                <a:cubicBezTo>
                  <a:pt x="3428966" y="4844"/>
                  <a:pt x="3428590" y="11009"/>
                  <a:pt x="3429000" y="18288"/>
                </a:cubicBezTo>
                <a:cubicBezTo>
                  <a:pt x="3212354" y="28872"/>
                  <a:pt x="3083619" y="-836"/>
                  <a:pt x="2811780" y="18288"/>
                </a:cubicBezTo>
                <a:cubicBezTo>
                  <a:pt x="2533576" y="25058"/>
                  <a:pt x="2477440" y="20531"/>
                  <a:pt x="2228850" y="18288"/>
                </a:cubicBezTo>
                <a:cubicBezTo>
                  <a:pt x="2003657" y="-1843"/>
                  <a:pt x="1810789" y="18294"/>
                  <a:pt x="1543050" y="18288"/>
                </a:cubicBezTo>
                <a:cubicBezTo>
                  <a:pt x="1286635" y="-21162"/>
                  <a:pt x="1189418" y="22290"/>
                  <a:pt x="925830" y="18288"/>
                </a:cubicBezTo>
                <a:cubicBezTo>
                  <a:pt x="678389" y="-2387"/>
                  <a:pt x="367033" y="43234"/>
                  <a:pt x="0" y="18288"/>
                </a:cubicBezTo>
                <a:cubicBezTo>
                  <a:pt x="-649" y="11698"/>
                  <a:pt x="663" y="5413"/>
                  <a:pt x="0" y="0"/>
                </a:cubicBezTo>
                <a:close/>
              </a:path>
              <a:path w="3429000" h="18288" stroke="0" extrusionOk="0">
                <a:moveTo>
                  <a:pt x="0" y="0"/>
                </a:moveTo>
                <a:cubicBezTo>
                  <a:pt x="169914" y="-16656"/>
                  <a:pt x="469790" y="-24030"/>
                  <a:pt x="617220" y="0"/>
                </a:cubicBezTo>
                <a:cubicBezTo>
                  <a:pt x="786601" y="24467"/>
                  <a:pt x="1085311" y="15192"/>
                  <a:pt x="1200150" y="0"/>
                </a:cubicBezTo>
                <a:cubicBezTo>
                  <a:pt x="1340195" y="-5060"/>
                  <a:pt x="1552999" y="41254"/>
                  <a:pt x="1817370" y="0"/>
                </a:cubicBezTo>
                <a:cubicBezTo>
                  <a:pt x="2086739" y="-377"/>
                  <a:pt x="2228603" y="31972"/>
                  <a:pt x="2503170" y="0"/>
                </a:cubicBezTo>
                <a:cubicBezTo>
                  <a:pt x="2794334" y="-14173"/>
                  <a:pt x="3002837" y="-13310"/>
                  <a:pt x="3429000" y="0"/>
                </a:cubicBezTo>
                <a:cubicBezTo>
                  <a:pt x="3428475" y="5049"/>
                  <a:pt x="3429193" y="12044"/>
                  <a:pt x="3429000" y="18288"/>
                </a:cubicBezTo>
                <a:cubicBezTo>
                  <a:pt x="3101445" y="-3440"/>
                  <a:pt x="2879434" y="34023"/>
                  <a:pt x="2743200" y="18288"/>
                </a:cubicBezTo>
                <a:cubicBezTo>
                  <a:pt x="2609544" y="13915"/>
                  <a:pt x="2334178" y="48649"/>
                  <a:pt x="1988820" y="18288"/>
                </a:cubicBezTo>
                <a:cubicBezTo>
                  <a:pt x="1620184" y="18423"/>
                  <a:pt x="1586822" y="-1871"/>
                  <a:pt x="1405890" y="18288"/>
                </a:cubicBezTo>
                <a:cubicBezTo>
                  <a:pt x="1266239" y="28547"/>
                  <a:pt x="867500" y="15208"/>
                  <a:pt x="651510" y="18288"/>
                </a:cubicBezTo>
                <a:cubicBezTo>
                  <a:pt x="445459" y="40105"/>
                  <a:pt x="119818" y="-23744"/>
                  <a:pt x="0" y="18288"/>
                </a:cubicBezTo>
                <a:cubicBezTo>
                  <a:pt x="-39" y="12511"/>
                  <a:pt x="-381" y="8039"/>
                  <a:pt x="0" y="0"/>
                </a:cubicBezTo>
                <a:close/>
              </a:path>
              <a:path w="3429000" h="18288" fill="none" stroke="0" extrusionOk="0">
                <a:moveTo>
                  <a:pt x="0" y="0"/>
                </a:moveTo>
                <a:cubicBezTo>
                  <a:pt x="199661" y="29771"/>
                  <a:pt x="488726" y="20925"/>
                  <a:pt x="685800" y="0"/>
                </a:cubicBezTo>
                <a:cubicBezTo>
                  <a:pt x="835372" y="-29710"/>
                  <a:pt x="1088413" y="6369"/>
                  <a:pt x="1371600" y="0"/>
                </a:cubicBezTo>
                <a:cubicBezTo>
                  <a:pt x="1631865" y="6637"/>
                  <a:pt x="1839907" y="52251"/>
                  <a:pt x="2057400" y="0"/>
                </a:cubicBezTo>
                <a:cubicBezTo>
                  <a:pt x="2266442" y="-8132"/>
                  <a:pt x="2461070" y="-4034"/>
                  <a:pt x="2674620" y="0"/>
                </a:cubicBezTo>
                <a:cubicBezTo>
                  <a:pt x="2940120" y="30498"/>
                  <a:pt x="3202681" y="-54357"/>
                  <a:pt x="3429000" y="0"/>
                </a:cubicBezTo>
                <a:cubicBezTo>
                  <a:pt x="3429314" y="4158"/>
                  <a:pt x="3428021" y="12539"/>
                  <a:pt x="3429000" y="18288"/>
                </a:cubicBezTo>
                <a:cubicBezTo>
                  <a:pt x="3250522" y="56023"/>
                  <a:pt x="3056248" y="-1557"/>
                  <a:pt x="2811780" y="18288"/>
                </a:cubicBezTo>
                <a:cubicBezTo>
                  <a:pt x="2534418" y="26558"/>
                  <a:pt x="2483107" y="19890"/>
                  <a:pt x="2228850" y="18288"/>
                </a:cubicBezTo>
                <a:cubicBezTo>
                  <a:pt x="1996093" y="-20362"/>
                  <a:pt x="1790611" y="35096"/>
                  <a:pt x="1543050" y="18288"/>
                </a:cubicBezTo>
                <a:cubicBezTo>
                  <a:pt x="1276188" y="-29727"/>
                  <a:pt x="1196665" y="1050"/>
                  <a:pt x="925830" y="18288"/>
                </a:cubicBezTo>
                <a:cubicBezTo>
                  <a:pt x="718623" y="61416"/>
                  <a:pt x="374628" y="25039"/>
                  <a:pt x="0" y="18288"/>
                </a:cubicBezTo>
                <a:cubicBezTo>
                  <a:pt x="20" y="11469"/>
                  <a:pt x="-29" y="515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3429000"/>
                      <a:gd name="connsiteY0" fmla="*/ 0 h 18288"/>
                      <a:gd name="connsiteX1" fmla="*/ 685800 w 3429000"/>
                      <a:gd name="connsiteY1" fmla="*/ 0 h 18288"/>
                      <a:gd name="connsiteX2" fmla="*/ 1371600 w 3429000"/>
                      <a:gd name="connsiteY2" fmla="*/ 0 h 18288"/>
                      <a:gd name="connsiteX3" fmla="*/ 2057400 w 3429000"/>
                      <a:gd name="connsiteY3" fmla="*/ 0 h 18288"/>
                      <a:gd name="connsiteX4" fmla="*/ 2674620 w 3429000"/>
                      <a:gd name="connsiteY4" fmla="*/ 0 h 18288"/>
                      <a:gd name="connsiteX5" fmla="*/ 3429000 w 3429000"/>
                      <a:gd name="connsiteY5" fmla="*/ 0 h 18288"/>
                      <a:gd name="connsiteX6" fmla="*/ 3429000 w 3429000"/>
                      <a:gd name="connsiteY6" fmla="*/ 18288 h 18288"/>
                      <a:gd name="connsiteX7" fmla="*/ 2811780 w 3429000"/>
                      <a:gd name="connsiteY7" fmla="*/ 18288 h 18288"/>
                      <a:gd name="connsiteX8" fmla="*/ 2228850 w 3429000"/>
                      <a:gd name="connsiteY8" fmla="*/ 18288 h 18288"/>
                      <a:gd name="connsiteX9" fmla="*/ 1543050 w 3429000"/>
                      <a:gd name="connsiteY9" fmla="*/ 18288 h 18288"/>
                      <a:gd name="connsiteX10" fmla="*/ 925830 w 3429000"/>
                      <a:gd name="connsiteY10" fmla="*/ 18288 h 18288"/>
                      <a:gd name="connsiteX11" fmla="*/ 0 w 3429000"/>
                      <a:gd name="connsiteY11" fmla="*/ 18288 h 18288"/>
                      <a:gd name="connsiteX12" fmla="*/ 0 w 3429000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429000" h="18288" fill="none" extrusionOk="0">
                        <a:moveTo>
                          <a:pt x="0" y="0"/>
                        </a:moveTo>
                        <a:cubicBezTo>
                          <a:pt x="219865" y="20479"/>
                          <a:pt x="493281" y="26186"/>
                          <a:pt x="685800" y="0"/>
                        </a:cubicBezTo>
                        <a:cubicBezTo>
                          <a:pt x="878319" y="-26186"/>
                          <a:pt x="1121382" y="-11869"/>
                          <a:pt x="1371600" y="0"/>
                        </a:cubicBezTo>
                        <a:cubicBezTo>
                          <a:pt x="1621818" y="11869"/>
                          <a:pt x="1878793" y="32281"/>
                          <a:pt x="2057400" y="0"/>
                        </a:cubicBezTo>
                        <a:cubicBezTo>
                          <a:pt x="2236007" y="-32281"/>
                          <a:pt x="2433797" y="-18251"/>
                          <a:pt x="2674620" y="0"/>
                        </a:cubicBezTo>
                        <a:cubicBezTo>
                          <a:pt x="2915443" y="18251"/>
                          <a:pt x="3205923" y="-1443"/>
                          <a:pt x="3429000" y="0"/>
                        </a:cubicBezTo>
                        <a:cubicBezTo>
                          <a:pt x="3429442" y="4516"/>
                          <a:pt x="3428173" y="12266"/>
                          <a:pt x="3429000" y="18288"/>
                        </a:cubicBezTo>
                        <a:cubicBezTo>
                          <a:pt x="3221081" y="48608"/>
                          <a:pt x="3088001" y="8066"/>
                          <a:pt x="2811780" y="18288"/>
                        </a:cubicBezTo>
                        <a:cubicBezTo>
                          <a:pt x="2535559" y="28510"/>
                          <a:pt x="2481355" y="24898"/>
                          <a:pt x="2228850" y="18288"/>
                        </a:cubicBezTo>
                        <a:cubicBezTo>
                          <a:pt x="1976345" y="11679"/>
                          <a:pt x="1807520" y="48356"/>
                          <a:pt x="1543050" y="18288"/>
                        </a:cubicBezTo>
                        <a:cubicBezTo>
                          <a:pt x="1278580" y="-11780"/>
                          <a:pt x="1181944" y="5123"/>
                          <a:pt x="925830" y="18288"/>
                        </a:cubicBezTo>
                        <a:cubicBezTo>
                          <a:pt x="669716" y="31453"/>
                          <a:pt x="410304" y="34815"/>
                          <a:pt x="0" y="18288"/>
                        </a:cubicBezTo>
                        <a:cubicBezTo>
                          <a:pt x="-306" y="11477"/>
                          <a:pt x="485" y="4355"/>
                          <a:pt x="0" y="0"/>
                        </a:cubicBezTo>
                        <a:close/>
                      </a:path>
                      <a:path w="3429000" h="18288" stroke="0" extrusionOk="0">
                        <a:moveTo>
                          <a:pt x="0" y="0"/>
                        </a:moveTo>
                        <a:cubicBezTo>
                          <a:pt x="174095" y="-12874"/>
                          <a:pt x="443087" y="-14090"/>
                          <a:pt x="617220" y="0"/>
                        </a:cubicBezTo>
                        <a:cubicBezTo>
                          <a:pt x="791353" y="14090"/>
                          <a:pt x="1072677" y="8451"/>
                          <a:pt x="1200150" y="0"/>
                        </a:cubicBezTo>
                        <a:cubicBezTo>
                          <a:pt x="1327623" y="-8451"/>
                          <a:pt x="1526638" y="19866"/>
                          <a:pt x="1817370" y="0"/>
                        </a:cubicBezTo>
                        <a:cubicBezTo>
                          <a:pt x="2108102" y="-19866"/>
                          <a:pt x="2221289" y="26161"/>
                          <a:pt x="2503170" y="0"/>
                        </a:cubicBezTo>
                        <a:cubicBezTo>
                          <a:pt x="2785051" y="-26161"/>
                          <a:pt x="3022134" y="39178"/>
                          <a:pt x="3429000" y="0"/>
                        </a:cubicBezTo>
                        <a:cubicBezTo>
                          <a:pt x="3429577" y="4624"/>
                          <a:pt x="3429819" y="11191"/>
                          <a:pt x="3429000" y="18288"/>
                        </a:cubicBezTo>
                        <a:cubicBezTo>
                          <a:pt x="3103464" y="593"/>
                          <a:pt x="2887909" y="22940"/>
                          <a:pt x="2743200" y="18288"/>
                        </a:cubicBezTo>
                        <a:cubicBezTo>
                          <a:pt x="2598491" y="13636"/>
                          <a:pt x="2362615" y="10656"/>
                          <a:pt x="1988820" y="18288"/>
                        </a:cubicBezTo>
                        <a:cubicBezTo>
                          <a:pt x="1615025" y="25920"/>
                          <a:pt x="1580494" y="3693"/>
                          <a:pt x="1405890" y="18288"/>
                        </a:cubicBezTo>
                        <a:cubicBezTo>
                          <a:pt x="1231286" y="32884"/>
                          <a:pt x="885259" y="-16285"/>
                          <a:pt x="651510" y="18288"/>
                        </a:cubicBezTo>
                        <a:cubicBezTo>
                          <a:pt x="417761" y="52861"/>
                          <a:pt x="138362" y="-13856"/>
                          <a:pt x="0" y="18288"/>
                        </a:cubicBezTo>
                        <a:cubicBezTo>
                          <a:pt x="-171" y="12755"/>
                          <a:pt x="-690" y="79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ome | Neyland Community School">
            <a:extLst>
              <a:ext uri="{FF2B5EF4-FFF2-40B4-BE49-F238E27FC236}">
                <a16:creationId xmlns:a16="http://schemas.microsoft.com/office/drawing/2014/main" id="{7F2D2BEB-88C3-7006-E0E6-B554F5359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87" y="1541024"/>
            <a:ext cx="4302778" cy="128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59C1DCB6-C961-2995-56AC-EC67BC81D7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760" y="1002520"/>
            <a:ext cx="2058962" cy="227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45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3B006-580A-FDCD-D11C-39F007980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006326" cy="1307557"/>
          </a:xfrm>
        </p:spPr>
        <p:txBody>
          <a:bodyPr>
            <a:normAutofit fontScale="90000"/>
          </a:bodyPr>
          <a:lstStyle/>
          <a:p>
            <a:r>
              <a:rPr lang="en-GB" dirty="0"/>
              <a:t>Pembrokeshire Coast National Park (PCNPA)</a:t>
            </a:r>
            <a:br>
              <a:rPr lang="en-GB" dirty="0"/>
            </a:br>
            <a:r>
              <a:rPr lang="en-GB" dirty="0"/>
              <a:t>Education Programme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691EAB-3720-E7EF-55EA-22E54D91DA3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407" y="129276"/>
            <a:ext cx="1111885" cy="1111885"/>
          </a:xfrm>
          <a:prstGeom prst="rect">
            <a:avLst/>
          </a:prstGeom>
        </p:spPr>
      </p:pic>
      <p:pic>
        <p:nvPicPr>
          <p:cNvPr id="5" name="Picture 11">
            <a:extLst>
              <a:ext uri="{FF2B5EF4-FFF2-40B4-BE49-F238E27FC236}">
                <a16:creationId xmlns:a16="http://schemas.microsoft.com/office/drawing/2014/main" id="{5A49EEEA-75E4-04E3-2C13-7A16A2FBD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375" y="193176"/>
            <a:ext cx="927032" cy="119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3743A0-8F57-BDEB-6CCA-329EA5220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565" y="1832134"/>
            <a:ext cx="6856382" cy="489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191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46A8F7-EF0F-2B18-6B6F-E7205B31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GB" sz="4700" dirty="0"/>
              <a:t>Neyland School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676A9-AEDA-99AD-4365-2342908BE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r>
              <a:rPr lang="en-GB" sz="3200" dirty="0"/>
              <a:t>Year 3/4 Class</a:t>
            </a:r>
          </a:p>
          <a:p>
            <a:r>
              <a:rPr lang="en-GB" sz="3200" dirty="0"/>
              <a:t>2 classes</a:t>
            </a:r>
          </a:p>
          <a:p>
            <a:r>
              <a:rPr lang="en-GB" sz="3200" dirty="0"/>
              <a:t>66 children</a:t>
            </a:r>
          </a:p>
          <a:p>
            <a:r>
              <a:rPr lang="en-GB" sz="3200" dirty="0"/>
              <a:t>Curriculum Theme 'Life on Land’ </a:t>
            </a:r>
          </a:p>
          <a:p>
            <a:pPr marL="0" indent="0">
              <a:buNone/>
            </a:pPr>
            <a:endParaRPr lang="en-GB" sz="19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ABEA5D-0022-EAC8-BA85-46F2B6FC2A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17" r="17762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4161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963BAB-18DD-DA3C-CCB6-943EA61273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80"/>
          <a:stretch/>
        </p:blipFill>
        <p:spPr>
          <a:xfrm>
            <a:off x="20" y="10"/>
            <a:ext cx="9143979" cy="6857990"/>
          </a:xfrm>
          <a:prstGeom prst="rect">
            <a:avLst/>
          </a:prstGeom>
        </p:spPr>
      </p:pic>
      <p:sp>
        <p:nvSpPr>
          <p:cNvPr id="4123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4512879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46A8F7-EF0F-2B18-6B6F-E7205B31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86" y="1913950"/>
            <a:ext cx="3153102" cy="1342754"/>
          </a:xfrm>
        </p:spPr>
        <p:txBody>
          <a:bodyPr>
            <a:normAutofit/>
          </a:bodyPr>
          <a:lstStyle/>
          <a:p>
            <a:pPr algn="ctr"/>
            <a:r>
              <a:rPr lang="en-GB" sz="3100"/>
              <a:t>Foel Drygarn</a:t>
            </a:r>
          </a:p>
        </p:txBody>
      </p:sp>
      <p:cxnSp>
        <p:nvCxnSpPr>
          <p:cNvPr id="4125" name="Straight Connector 4124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15288" y="3337139"/>
            <a:ext cx="701565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676A9-AEDA-99AD-4365-2342908BE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37" y="3417573"/>
            <a:ext cx="3444765" cy="2619839"/>
          </a:xfrm>
        </p:spPr>
        <p:txBody>
          <a:bodyPr anchor="ctr">
            <a:normAutofit fontScale="92500" lnSpcReduction="10000"/>
          </a:bodyPr>
          <a:lstStyle/>
          <a:p>
            <a:endParaRPr lang="en-GB" sz="1200" dirty="0"/>
          </a:p>
          <a:p>
            <a:r>
              <a:rPr lang="en-GB" sz="1200" dirty="0"/>
              <a:t>Location: 2km West of Crymych, Wales</a:t>
            </a:r>
          </a:p>
          <a:p>
            <a:r>
              <a:rPr lang="en-GB" sz="1200" dirty="0"/>
              <a:t>Coordinates: 51°58′14″N 4°41′1″W</a:t>
            </a:r>
          </a:p>
          <a:p>
            <a:r>
              <a:rPr lang="en-GB" sz="1200" dirty="0"/>
              <a:t>Height: 363m</a:t>
            </a:r>
          </a:p>
          <a:p>
            <a:r>
              <a:rPr lang="en-GB" sz="1200" dirty="0"/>
              <a:t>OS grid reference: SN 158 336</a:t>
            </a:r>
          </a:p>
          <a:p>
            <a:r>
              <a:rPr lang="en-GB" sz="1200" dirty="0"/>
              <a:t>Type: Hillfort</a:t>
            </a:r>
          </a:p>
          <a:p>
            <a:r>
              <a:rPr lang="en-GB" sz="1200" dirty="0"/>
              <a:t>Area: 1.2 hectares (3.0 acres)</a:t>
            </a:r>
          </a:p>
          <a:p>
            <a:pPr marL="0" indent="0">
              <a:buNone/>
            </a:pPr>
            <a:r>
              <a:rPr lang="en-GB" sz="1200" dirty="0"/>
              <a:t>History </a:t>
            </a:r>
          </a:p>
          <a:p>
            <a:r>
              <a:rPr lang="en-GB" sz="1200" dirty="0"/>
              <a:t>Periods : Bronze Age</a:t>
            </a:r>
          </a:p>
          <a:p>
            <a:r>
              <a:rPr lang="en-GB" sz="1200" dirty="0"/>
              <a:t>Iron Age</a:t>
            </a:r>
          </a:p>
          <a:p>
            <a:endParaRPr lang="en-GB" sz="1000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E0A04AD8-863E-9C86-3C21-F287CD2F8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848" y="1475572"/>
            <a:ext cx="501089" cy="87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701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96918796-2918-40D6-BE3A-4600C47FC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C9205D-0278-9743-6295-FA4E1C65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23" r="1287" b="-3"/>
          <a:stretch/>
        </p:blipFill>
        <p:spPr>
          <a:xfrm>
            <a:off x="4757389" y="2084037"/>
            <a:ext cx="3944938" cy="3421063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1B92BC-7645-1DE5-B8FD-79428986EE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94" r="1365" b="-3"/>
          <a:stretch/>
        </p:blipFill>
        <p:spPr>
          <a:xfrm>
            <a:off x="701675" y="2084036"/>
            <a:ext cx="3870325" cy="3421063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46A8F7-EF0F-2B18-6B6F-E7205B31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72747"/>
            <a:ext cx="7886700" cy="715556"/>
          </a:xfrm>
        </p:spPr>
        <p:txBody>
          <a:bodyPr>
            <a:normAutofit/>
          </a:bodyPr>
          <a:lstStyle/>
          <a:p>
            <a:pPr algn="ctr"/>
            <a:r>
              <a:rPr lang="en-GB" sz="2800" dirty="0" err="1">
                <a:solidFill>
                  <a:schemeClr val="bg1"/>
                </a:solidFill>
              </a:rPr>
              <a:t>Foel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Drygarn</a:t>
            </a:r>
            <a:r>
              <a:rPr lang="en-GB" sz="2800" dirty="0">
                <a:solidFill>
                  <a:schemeClr val="bg1"/>
                </a:solidFill>
              </a:rPr>
              <a:t> Hill Fort</a:t>
            </a:r>
          </a:p>
        </p:txBody>
      </p:sp>
    </p:spTree>
    <p:extLst>
      <p:ext uri="{BB962C8B-B14F-4D97-AF65-F5344CB8AC3E}">
        <p14:creationId xmlns:p14="http://schemas.microsoft.com/office/powerpoint/2010/main" val="3335251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46A8F7-EF0F-2B18-6B6F-E7205B31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5810"/>
            <a:ext cx="3840421" cy="1325563"/>
          </a:xfrm>
        </p:spPr>
        <p:txBody>
          <a:bodyPr>
            <a:normAutofit/>
          </a:bodyPr>
          <a:lstStyle/>
          <a:p>
            <a:r>
              <a:rPr lang="en-GB" b="1" dirty="0"/>
              <a:t>Links to the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676A9-AEDA-99AD-4365-2342908BE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958" y="2160852"/>
            <a:ext cx="3819146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/>
              <a:t>Iron Age</a:t>
            </a:r>
          </a:p>
          <a:p>
            <a:pPr>
              <a:lnSpc>
                <a:spcPct val="150000"/>
              </a:lnSpc>
            </a:pPr>
            <a:r>
              <a:rPr lang="en-GB" dirty="0"/>
              <a:t>Prehistoric life</a:t>
            </a:r>
          </a:p>
          <a:p>
            <a:pPr>
              <a:lnSpc>
                <a:spcPct val="150000"/>
              </a:lnSpc>
            </a:pPr>
            <a:r>
              <a:rPr lang="en-GB" dirty="0"/>
              <a:t>Landscape</a:t>
            </a:r>
          </a:p>
          <a:p>
            <a:pPr>
              <a:lnSpc>
                <a:spcPct val="150000"/>
              </a:lnSpc>
            </a:pPr>
            <a:r>
              <a:rPr lang="en-GB" dirty="0"/>
              <a:t>Farming/Agriculture</a:t>
            </a:r>
          </a:p>
          <a:p>
            <a:pPr>
              <a:lnSpc>
                <a:spcPct val="150000"/>
              </a:lnSpc>
            </a:pPr>
            <a:r>
              <a:rPr lang="en-GB" dirty="0"/>
              <a:t>Development in Pembrokeshire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5426" y="1364732"/>
            <a:ext cx="710616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4022954" y="-170491"/>
            <a:ext cx="4021193" cy="3015895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6B8D4A81-BE88-0842-483B-1E6E9AD0C7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0" b="3"/>
          <a:stretch/>
        </p:blipFill>
        <p:spPr>
          <a:xfrm>
            <a:off x="4696205" y="1"/>
            <a:ext cx="2639484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2050" name="Picture 2" descr="May be an image of 3 people, people standing and outdoors">
            <a:extLst>
              <a:ext uri="{FF2B5EF4-FFF2-40B4-BE49-F238E27FC236}">
                <a16:creationId xmlns:a16="http://schemas.microsoft.com/office/drawing/2014/main" id="{A1DC05F1-FDCF-CE0C-2075-64350CA96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203" y="3893134"/>
            <a:ext cx="3469598" cy="260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840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4816-59BC-A5EB-16E0-11084A90C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85066"/>
            <a:ext cx="8192729" cy="1317643"/>
          </a:xfrm>
          <a:solidFill>
            <a:schemeClr val="bg1">
              <a:tint val="95000"/>
              <a:satMod val="17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Climb!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E422E-E954-109C-8AD9-92D4996484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66" r="-1" b="-1"/>
          <a:stretch/>
        </p:blipFill>
        <p:spPr>
          <a:xfrm>
            <a:off x="20" y="10"/>
            <a:ext cx="4571975" cy="42525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2F0B35-25EF-A078-03F7-5E2D23C847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376" b="-3"/>
          <a:stretch/>
        </p:blipFill>
        <p:spPr>
          <a:xfrm>
            <a:off x="4571999" y="-681"/>
            <a:ext cx="4572001" cy="425321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1" y="4242136"/>
            <a:ext cx="9144001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21832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97661" y="280374"/>
            <a:ext cx="8579095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B660E-DE6F-2516-839D-3AF9D27D8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63" y="433545"/>
            <a:ext cx="8354890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700" dirty="0">
                <a:solidFill>
                  <a:srgbClr val="FFFFFF"/>
                </a:solidFill>
              </a:rPr>
              <a:t>The views of the landscape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72558" y="1522292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group of people walking on a grassy hill&#10;&#10;Description automatically generated with low confidence">
            <a:extLst>
              <a:ext uri="{FF2B5EF4-FFF2-40B4-BE49-F238E27FC236}">
                <a16:creationId xmlns:a16="http://schemas.microsoft.com/office/drawing/2014/main" id="{193E10B1-E1C4-D6DD-CB72-618CD7B8F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30" y="2426818"/>
            <a:ext cx="2998227" cy="3997637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8720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FA90E52-FEB3-E4CC-E3C0-B61B0210F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804" y="2891160"/>
            <a:ext cx="4091938" cy="30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02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F75E50-F0E8-31EB-2948-C018D90FA4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FD4E1A6-4262-E358-5E09-EE07B825563B}"/>
              </a:ext>
            </a:extLst>
          </p:cNvPr>
          <p:cNvSpPr txBox="1"/>
          <p:nvPr/>
        </p:nvSpPr>
        <p:spPr>
          <a:xfrm>
            <a:off x="2375210" y="5320143"/>
            <a:ext cx="5229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top! </a:t>
            </a:r>
            <a:r>
              <a:rPr lang="en-GB" dirty="0" err="1"/>
              <a:t>Foel</a:t>
            </a:r>
            <a:r>
              <a:rPr lang="en-GB" dirty="0"/>
              <a:t> </a:t>
            </a:r>
            <a:r>
              <a:rPr lang="en-GB" dirty="0" err="1"/>
              <a:t>Drygarn</a:t>
            </a:r>
            <a:r>
              <a:rPr lang="en-GB" dirty="0"/>
              <a:t>, 363m</a:t>
            </a:r>
          </a:p>
          <a:p>
            <a:r>
              <a:rPr lang="en-GB" dirty="0"/>
              <a:t>Well Done Year 3 and 4! Fantastic Achievement!</a:t>
            </a:r>
          </a:p>
        </p:txBody>
      </p:sp>
    </p:spTree>
    <p:extLst>
      <p:ext uri="{BB962C8B-B14F-4D97-AF65-F5344CB8AC3E}">
        <p14:creationId xmlns:p14="http://schemas.microsoft.com/office/powerpoint/2010/main" val="1169802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3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15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1299" y="321733"/>
            <a:ext cx="8660121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11477041-4EA6-83FA-A28A-8273A0FED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24" y="918546"/>
            <a:ext cx="4506298" cy="4979334"/>
          </a:xfrm>
          <a:prstGeom prst="rect">
            <a:avLst/>
          </a:prstGeom>
        </p:spPr>
      </p:pic>
      <p:sp>
        <p:nvSpPr>
          <p:cNvPr id="22" name="Right Triangle 17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275E40-2416-F8A4-BF48-1EE849767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704" y="1149041"/>
            <a:ext cx="2413000" cy="2830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56C3C8-1748-CE5B-929A-A298C0DDA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7020" y="4086840"/>
            <a:ext cx="1811040" cy="1811040"/>
          </a:xfrm>
          <a:prstGeom prst="rect">
            <a:avLst/>
          </a:prstGeom>
        </p:spPr>
      </p:pic>
      <p:sp>
        <p:nvSpPr>
          <p:cNvPr id="12" name="TextBox 11">
            <a:hlinkClick r:id="rId5"/>
            <a:extLst>
              <a:ext uri="{FF2B5EF4-FFF2-40B4-BE49-F238E27FC236}">
                <a16:creationId xmlns:a16="http://schemas.microsoft.com/office/drawing/2014/main" id="{FACD6433-8F0C-AEF3-7FBD-CE03AB928BCA}"/>
              </a:ext>
            </a:extLst>
          </p:cNvPr>
          <p:cNvSpPr txBox="1"/>
          <p:nvPr/>
        </p:nvSpPr>
        <p:spPr>
          <a:xfrm>
            <a:off x="3903960" y="560182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Facebook Post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2035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124</Words>
  <Application>Microsoft Office PowerPoint</Application>
  <PresentationFormat>On-screen Show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Neyland Community School Ysgol Gymunedol Neyland</vt:lpstr>
      <vt:lpstr>Pembrokeshire Coast National Park (PCNPA) Education Programme</vt:lpstr>
      <vt:lpstr>Neyland School</vt:lpstr>
      <vt:lpstr>Foel Drygarn</vt:lpstr>
      <vt:lpstr>Foel Drygarn Hill Fort</vt:lpstr>
      <vt:lpstr>Links to the Curriculum</vt:lpstr>
      <vt:lpstr>The Climb!</vt:lpstr>
      <vt:lpstr>The views of the landscape</vt:lpstr>
      <vt:lpstr>PowerPoint Presentation</vt:lpstr>
      <vt:lpstr>PowerPoint Presentation</vt:lpstr>
    </vt:vector>
  </TitlesOfParts>
  <Company>Pembrokeshire Coast National Park Authority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Neyland Community School Ysgol Gymunedol Neyland</dc:title>
  <dc:creator>Bryony Rees</dc:creator>
  <cp:lastModifiedBy>Bryony Rees</cp:lastModifiedBy>
  <cp:revision>2</cp:revision>
  <dcterms:created xsi:type="dcterms:W3CDTF">2022-10-21T09:17:22Z</dcterms:created>
  <dcterms:modified xsi:type="dcterms:W3CDTF">2022-10-21T10:01:42Z</dcterms:modified>
</cp:coreProperties>
</file>