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57" r:id="rId4"/>
    <p:sldId id="258"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BC8F77-8188-426B-814C-D67AA0A498AA}" v="1" dt="2022-10-24T15:41:07.294"/>
    <p1510:client id="{F5B7CE02-F24E-4607-B13B-1FF164E3FA63}" v="23" dt="2022-10-24T15:37:27.5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8" d="100"/>
          <a:sy n="58" d="100"/>
        </p:scale>
        <p:origin x="152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10/24/2022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7.JP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E402D-4FEE-3393-DEDB-3961FE52242D}"/>
              </a:ext>
            </a:extLst>
          </p:cNvPr>
          <p:cNvSpPr>
            <a:spLocks noGrp="1"/>
          </p:cNvSpPr>
          <p:nvPr>
            <p:ph type="ctrTitle"/>
          </p:nvPr>
        </p:nvSpPr>
        <p:spPr>
          <a:xfrm>
            <a:off x="1342008" y="161632"/>
            <a:ext cx="8626303" cy="1646302"/>
          </a:xfrm>
        </p:spPr>
        <p:txBody>
          <a:bodyPr/>
          <a:lstStyle/>
          <a:p>
            <a:pPr algn="ctr"/>
            <a:r>
              <a:rPr lang="en-GB" dirty="0"/>
              <a:t>Outdoor learning </a:t>
            </a:r>
            <a:br>
              <a:rPr lang="en-GB" dirty="0"/>
            </a:br>
            <a:r>
              <a:rPr lang="en-GB" dirty="0"/>
              <a:t>at St. Mark’s V.A Primary</a:t>
            </a:r>
          </a:p>
        </p:txBody>
      </p:sp>
      <p:sp>
        <p:nvSpPr>
          <p:cNvPr id="3" name="Subtitle 2">
            <a:extLst>
              <a:ext uri="{FF2B5EF4-FFF2-40B4-BE49-F238E27FC236}">
                <a16:creationId xmlns:a16="http://schemas.microsoft.com/office/drawing/2014/main" id="{67B42862-B33F-46A6-4882-710A10717D73}"/>
              </a:ext>
            </a:extLst>
          </p:cNvPr>
          <p:cNvSpPr>
            <a:spLocks noGrp="1"/>
          </p:cNvSpPr>
          <p:nvPr>
            <p:ph type="subTitle" idx="1"/>
          </p:nvPr>
        </p:nvSpPr>
        <p:spPr>
          <a:xfrm>
            <a:off x="1284288" y="5657133"/>
            <a:ext cx="8486774" cy="413314"/>
          </a:xfrm>
        </p:spPr>
        <p:txBody>
          <a:bodyPr>
            <a:noAutofit/>
          </a:bodyPr>
          <a:lstStyle/>
          <a:p>
            <a:pPr algn="ctr"/>
            <a:r>
              <a:rPr lang="en-GB" sz="2400" dirty="0"/>
              <a:t>Sustainable change takes TIME, EFFORT, a WILLINGNESS to be patient to see results and a Great Team of HELPERS !</a:t>
            </a:r>
          </a:p>
        </p:txBody>
      </p:sp>
      <p:pic>
        <p:nvPicPr>
          <p:cNvPr id="5" name="Picture 4">
            <a:extLst>
              <a:ext uri="{FF2B5EF4-FFF2-40B4-BE49-F238E27FC236}">
                <a16:creationId xmlns:a16="http://schemas.microsoft.com/office/drawing/2014/main" id="{DCF7BC0D-A877-5796-97CE-9C80BACEA9EF}"/>
              </a:ext>
            </a:extLst>
          </p:cNvPr>
          <p:cNvPicPr>
            <a:picLocks noChangeAspect="1"/>
          </p:cNvPicPr>
          <p:nvPr/>
        </p:nvPicPr>
        <p:blipFill>
          <a:blip r:embed="rId2"/>
          <a:stretch>
            <a:fillRect/>
          </a:stretch>
        </p:blipFill>
        <p:spPr>
          <a:xfrm>
            <a:off x="8601848" y="2952779"/>
            <a:ext cx="2444863" cy="1833647"/>
          </a:xfrm>
          <a:prstGeom prst="rect">
            <a:avLst/>
          </a:prstGeom>
        </p:spPr>
      </p:pic>
      <p:pic>
        <p:nvPicPr>
          <p:cNvPr id="7" name="Picture 6">
            <a:extLst>
              <a:ext uri="{FF2B5EF4-FFF2-40B4-BE49-F238E27FC236}">
                <a16:creationId xmlns:a16="http://schemas.microsoft.com/office/drawing/2014/main" id="{9E246CD4-4577-EEB3-7121-3A6F2E0F2B77}"/>
              </a:ext>
            </a:extLst>
          </p:cNvPr>
          <p:cNvPicPr>
            <a:picLocks noChangeAspect="1"/>
          </p:cNvPicPr>
          <p:nvPr/>
        </p:nvPicPr>
        <p:blipFill>
          <a:blip r:embed="rId3"/>
          <a:stretch>
            <a:fillRect/>
          </a:stretch>
        </p:blipFill>
        <p:spPr>
          <a:xfrm>
            <a:off x="488064" y="3091955"/>
            <a:ext cx="2195069" cy="1646302"/>
          </a:xfrm>
          <a:prstGeom prst="rect">
            <a:avLst/>
          </a:prstGeom>
        </p:spPr>
      </p:pic>
      <p:pic>
        <p:nvPicPr>
          <p:cNvPr id="6" name="Picture 5">
            <a:extLst>
              <a:ext uri="{FF2B5EF4-FFF2-40B4-BE49-F238E27FC236}">
                <a16:creationId xmlns:a16="http://schemas.microsoft.com/office/drawing/2014/main" id="{32FF09A6-07B4-66D0-CB9D-97053B165647}"/>
              </a:ext>
            </a:extLst>
          </p:cNvPr>
          <p:cNvPicPr>
            <a:picLocks noChangeAspect="1"/>
          </p:cNvPicPr>
          <p:nvPr/>
        </p:nvPicPr>
        <p:blipFill>
          <a:blip r:embed="rId4"/>
          <a:stretch>
            <a:fillRect/>
          </a:stretch>
        </p:blipFill>
        <p:spPr>
          <a:xfrm>
            <a:off x="3152775" y="1961567"/>
            <a:ext cx="4749800" cy="3562350"/>
          </a:xfrm>
          <a:prstGeom prst="rect">
            <a:avLst/>
          </a:prstGeom>
        </p:spPr>
      </p:pic>
    </p:spTree>
    <p:extLst>
      <p:ext uri="{BB962C8B-B14F-4D97-AF65-F5344CB8AC3E}">
        <p14:creationId xmlns:p14="http://schemas.microsoft.com/office/powerpoint/2010/main" val="2210064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487B0-EDA6-91A8-6A0B-33BF57B50B01}"/>
              </a:ext>
            </a:extLst>
          </p:cNvPr>
          <p:cNvSpPr>
            <a:spLocks noGrp="1"/>
          </p:cNvSpPr>
          <p:nvPr>
            <p:ph type="title"/>
          </p:nvPr>
        </p:nvSpPr>
        <p:spPr/>
        <p:txBody>
          <a:bodyPr/>
          <a:lstStyle/>
          <a:p>
            <a:r>
              <a:rPr lang="en-GB" dirty="0"/>
              <a:t>A Vision for Change:</a:t>
            </a:r>
          </a:p>
        </p:txBody>
      </p:sp>
      <p:sp>
        <p:nvSpPr>
          <p:cNvPr id="3" name="Content Placeholder 2">
            <a:extLst>
              <a:ext uri="{FF2B5EF4-FFF2-40B4-BE49-F238E27FC236}">
                <a16:creationId xmlns:a16="http://schemas.microsoft.com/office/drawing/2014/main" id="{4BB92FBD-1AA1-AEE0-6845-7C020F03146C}"/>
              </a:ext>
            </a:extLst>
          </p:cNvPr>
          <p:cNvSpPr>
            <a:spLocks noGrp="1"/>
          </p:cNvSpPr>
          <p:nvPr>
            <p:ph idx="1"/>
          </p:nvPr>
        </p:nvSpPr>
        <p:spPr>
          <a:xfrm>
            <a:off x="553509" y="1484314"/>
            <a:ext cx="7590366" cy="2906711"/>
          </a:xfrm>
        </p:spPr>
        <p:txBody>
          <a:bodyPr vert="horz" lIns="91440" tIns="45720" rIns="91440" bIns="45720" rtlCol="0" anchor="t">
            <a:noAutofit/>
          </a:bodyPr>
          <a:lstStyle/>
          <a:p>
            <a:r>
              <a:rPr lang="en-GB" sz="2000" dirty="0"/>
              <a:t>Identify easy fixes?</a:t>
            </a:r>
          </a:p>
          <a:p>
            <a:r>
              <a:rPr lang="en-GB" sz="2000" dirty="0"/>
              <a:t>A clear Action Plan with Short Term and Long Term targets</a:t>
            </a:r>
          </a:p>
          <a:p>
            <a:r>
              <a:rPr lang="en-GB" sz="2000" dirty="0"/>
              <a:t>Be prepared to beg and search for freebies</a:t>
            </a:r>
          </a:p>
          <a:p>
            <a:r>
              <a:rPr lang="en-GB" sz="2000" dirty="0"/>
              <a:t>A Team of parent helpers and key multi agency professionals</a:t>
            </a:r>
          </a:p>
          <a:p>
            <a:r>
              <a:rPr lang="en-GB" sz="2000" dirty="0"/>
              <a:t>Who do we know locally (businesses and organisations)</a:t>
            </a:r>
          </a:p>
          <a:p>
            <a:r>
              <a:rPr lang="en-GB" sz="2000" dirty="0"/>
              <a:t>Children at the heart of the change</a:t>
            </a:r>
          </a:p>
          <a:p>
            <a:r>
              <a:rPr lang="en-GB" sz="2000" dirty="0"/>
              <a:t>Be willing to give the extra hours</a:t>
            </a:r>
          </a:p>
        </p:txBody>
      </p:sp>
      <p:pic>
        <p:nvPicPr>
          <p:cNvPr id="7" name="Picture 6">
            <a:extLst>
              <a:ext uri="{FF2B5EF4-FFF2-40B4-BE49-F238E27FC236}">
                <a16:creationId xmlns:a16="http://schemas.microsoft.com/office/drawing/2014/main" id="{973FC06E-7D47-45AA-FD26-143142CA70B5}"/>
              </a:ext>
            </a:extLst>
          </p:cNvPr>
          <p:cNvPicPr>
            <a:picLocks noChangeAspect="1"/>
          </p:cNvPicPr>
          <p:nvPr/>
        </p:nvPicPr>
        <p:blipFill rotWithShape="1">
          <a:blip r:embed="rId2"/>
          <a:srcRect r="8295" b="11674"/>
          <a:stretch/>
        </p:blipFill>
        <p:spPr>
          <a:xfrm>
            <a:off x="7391162" y="3702843"/>
            <a:ext cx="3765679" cy="2720183"/>
          </a:xfrm>
          <a:prstGeom prst="rect">
            <a:avLst/>
          </a:prstGeom>
        </p:spPr>
      </p:pic>
      <p:pic>
        <p:nvPicPr>
          <p:cNvPr id="9" name="Picture 8">
            <a:extLst>
              <a:ext uri="{FF2B5EF4-FFF2-40B4-BE49-F238E27FC236}">
                <a16:creationId xmlns:a16="http://schemas.microsoft.com/office/drawing/2014/main" id="{DA8AEA8B-7E6D-929D-B637-630B1B9E2B67}"/>
              </a:ext>
            </a:extLst>
          </p:cNvPr>
          <p:cNvPicPr>
            <a:picLocks noChangeAspect="1"/>
          </p:cNvPicPr>
          <p:nvPr/>
        </p:nvPicPr>
        <p:blipFill>
          <a:blip r:embed="rId3"/>
          <a:stretch>
            <a:fillRect/>
          </a:stretch>
        </p:blipFill>
        <p:spPr>
          <a:xfrm>
            <a:off x="8108777" y="517526"/>
            <a:ext cx="2578100" cy="1933575"/>
          </a:xfrm>
          <a:prstGeom prst="rect">
            <a:avLst/>
          </a:prstGeom>
        </p:spPr>
      </p:pic>
    </p:spTree>
    <p:extLst>
      <p:ext uri="{BB962C8B-B14F-4D97-AF65-F5344CB8AC3E}">
        <p14:creationId xmlns:p14="http://schemas.microsoft.com/office/powerpoint/2010/main" val="117772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18D92-1873-1F5D-0853-39EC04184A31}"/>
              </a:ext>
            </a:extLst>
          </p:cNvPr>
          <p:cNvSpPr>
            <a:spLocks noGrp="1"/>
          </p:cNvSpPr>
          <p:nvPr>
            <p:ph type="title"/>
          </p:nvPr>
        </p:nvSpPr>
        <p:spPr/>
        <p:txBody>
          <a:bodyPr/>
          <a:lstStyle/>
          <a:p>
            <a:r>
              <a:rPr lang="en-GB" dirty="0"/>
              <a:t>Action Plan</a:t>
            </a:r>
          </a:p>
        </p:txBody>
      </p:sp>
      <p:sp>
        <p:nvSpPr>
          <p:cNvPr id="3" name="Content Placeholder 2">
            <a:extLst>
              <a:ext uri="{FF2B5EF4-FFF2-40B4-BE49-F238E27FC236}">
                <a16:creationId xmlns:a16="http://schemas.microsoft.com/office/drawing/2014/main" id="{8515F703-20D2-6552-7096-4610F7A20A63}"/>
              </a:ext>
            </a:extLst>
          </p:cNvPr>
          <p:cNvSpPr>
            <a:spLocks noGrp="1"/>
          </p:cNvSpPr>
          <p:nvPr>
            <p:ph idx="1"/>
          </p:nvPr>
        </p:nvSpPr>
        <p:spPr>
          <a:xfrm>
            <a:off x="677334" y="1488613"/>
            <a:ext cx="9495366" cy="3880773"/>
          </a:xfrm>
        </p:spPr>
        <p:txBody>
          <a:bodyPr>
            <a:normAutofit fontScale="92500" lnSpcReduction="20000"/>
          </a:bodyPr>
          <a:lstStyle/>
          <a:p>
            <a:r>
              <a:rPr lang="en-GB" dirty="0"/>
              <a:t>Prioritise and include quick fix change to the outdoors</a:t>
            </a:r>
          </a:p>
          <a:p>
            <a:r>
              <a:rPr lang="en-GB" dirty="0"/>
              <a:t>Apply for Grants – They are out there if you are clear on what you want the </a:t>
            </a:r>
          </a:p>
          <a:p>
            <a:pPr marL="0" indent="0">
              <a:buNone/>
            </a:pPr>
            <a:r>
              <a:rPr lang="en-GB" dirty="0"/>
              <a:t>     money to be used for:</a:t>
            </a:r>
          </a:p>
          <a:p>
            <a:endParaRPr lang="en-GB" dirty="0"/>
          </a:p>
          <a:p>
            <a:r>
              <a:rPr lang="en-GB" b="1" u="sng" dirty="0"/>
              <a:t>Our Target Areas:</a:t>
            </a:r>
          </a:p>
          <a:p>
            <a:pPr>
              <a:buFont typeface="+mj-lt"/>
              <a:buAutoNum type="arabicPeriod"/>
            </a:pPr>
            <a:r>
              <a:rPr lang="en-GB" dirty="0"/>
              <a:t>Clearly Defined Nature Garden site, cut off from the normal thoroughfare of playtimes</a:t>
            </a:r>
          </a:p>
          <a:p>
            <a:pPr>
              <a:buFont typeface="+mj-lt"/>
              <a:buAutoNum type="arabicPeriod"/>
            </a:pPr>
            <a:r>
              <a:rPr lang="en-GB" dirty="0"/>
              <a:t>Zones for different types of learning (meadow, creative, pond, growing)</a:t>
            </a:r>
          </a:p>
          <a:p>
            <a:pPr>
              <a:buFont typeface="+mj-lt"/>
              <a:buAutoNum type="arabicPeriod"/>
            </a:pPr>
            <a:r>
              <a:rPr lang="en-GB" dirty="0"/>
              <a:t>Development of a Meadow area suitable for the school and that can be maintained</a:t>
            </a:r>
          </a:p>
          <a:p>
            <a:pPr>
              <a:buFont typeface="+mj-lt"/>
              <a:buAutoNum type="arabicPeriod"/>
            </a:pPr>
            <a:r>
              <a:rPr lang="en-GB" dirty="0"/>
              <a:t>Be able to produce our own fruits and vegetables with a community focus for growing</a:t>
            </a:r>
          </a:p>
          <a:p>
            <a:pPr>
              <a:buFont typeface="+mj-lt"/>
              <a:buAutoNum type="arabicPeriod"/>
            </a:pPr>
            <a:r>
              <a:rPr lang="en-GB" dirty="0"/>
              <a:t>Create an environment that pupils WANT to visit, explore and learn together with the adults</a:t>
            </a:r>
          </a:p>
          <a:p>
            <a:pPr>
              <a:buFont typeface="+mj-lt"/>
              <a:buAutoNum type="arabicPeriod"/>
            </a:pPr>
            <a:r>
              <a:rPr lang="en-GB" dirty="0"/>
              <a:t>A poly tunnel would be nice </a:t>
            </a:r>
            <a:r>
              <a:rPr lang="en-GB" dirty="0">
                <a:sym typeface="Wingdings" panose="05000000000000000000" pitchFamily="2" charset="2"/>
              </a:rPr>
              <a:t></a:t>
            </a:r>
            <a:endParaRPr lang="en-GB" dirty="0"/>
          </a:p>
        </p:txBody>
      </p:sp>
      <p:pic>
        <p:nvPicPr>
          <p:cNvPr id="5" name="Picture 4">
            <a:extLst>
              <a:ext uri="{FF2B5EF4-FFF2-40B4-BE49-F238E27FC236}">
                <a16:creationId xmlns:a16="http://schemas.microsoft.com/office/drawing/2014/main" id="{9C8FA948-4389-A6F2-D080-208E4802FB33}"/>
              </a:ext>
            </a:extLst>
          </p:cNvPr>
          <p:cNvPicPr>
            <a:picLocks noChangeAspect="1"/>
          </p:cNvPicPr>
          <p:nvPr/>
        </p:nvPicPr>
        <p:blipFill>
          <a:blip r:embed="rId2"/>
          <a:stretch>
            <a:fillRect/>
          </a:stretch>
        </p:blipFill>
        <p:spPr>
          <a:xfrm>
            <a:off x="4895850" y="5067300"/>
            <a:ext cx="2035002" cy="1526252"/>
          </a:xfrm>
          <a:prstGeom prst="rect">
            <a:avLst/>
          </a:prstGeom>
        </p:spPr>
      </p:pic>
      <p:pic>
        <p:nvPicPr>
          <p:cNvPr id="7" name="Picture 6">
            <a:extLst>
              <a:ext uri="{FF2B5EF4-FFF2-40B4-BE49-F238E27FC236}">
                <a16:creationId xmlns:a16="http://schemas.microsoft.com/office/drawing/2014/main" id="{57937BAA-B1A4-E6B2-81E7-6C4176449896}"/>
              </a:ext>
            </a:extLst>
          </p:cNvPr>
          <p:cNvPicPr>
            <a:picLocks noChangeAspect="1"/>
          </p:cNvPicPr>
          <p:nvPr/>
        </p:nvPicPr>
        <p:blipFill>
          <a:blip r:embed="rId3"/>
          <a:stretch>
            <a:fillRect/>
          </a:stretch>
        </p:blipFill>
        <p:spPr>
          <a:xfrm>
            <a:off x="9077325" y="187095"/>
            <a:ext cx="2952749" cy="2214562"/>
          </a:xfrm>
          <a:prstGeom prst="rect">
            <a:avLst/>
          </a:prstGeom>
        </p:spPr>
      </p:pic>
    </p:spTree>
    <p:extLst>
      <p:ext uri="{BB962C8B-B14F-4D97-AF65-F5344CB8AC3E}">
        <p14:creationId xmlns:p14="http://schemas.microsoft.com/office/powerpoint/2010/main" val="154428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C942-CC67-17E2-5C05-7F9B0534953F}"/>
              </a:ext>
            </a:extLst>
          </p:cNvPr>
          <p:cNvSpPr>
            <a:spLocks noGrp="1"/>
          </p:cNvSpPr>
          <p:nvPr>
            <p:ph type="title"/>
          </p:nvPr>
        </p:nvSpPr>
        <p:spPr/>
        <p:txBody>
          <a:bodyPr/>
          <a:lstStyle/>
          <a:p>
            <a:r>
              <a:rPr lang="en-GB" dirty="0"/>
              <a:t>Time Scale</a:t>
            </a:r>
          </a:p>
        </p:txBody>
      </p:sp>
      <p:sp>
        <p:nvSpPr>
          <p:cNvPr id="3" name="Content Placeholder 2">
            <a:extLst>
              <a:ext uri="{FF2B5EF4-FFF2-40B4-BE49-F238E27FC236}">
                <a16:creationId xmlns:a16="http://schemas.microsoft.com/office/drawing/2014/main" id="{A116FE9D-0890-4233-4592-1F96BFEFDC36}"/>
              </a:ext>
            </a:extLst>
          </p:cNvPr>
          <p:cNvSpPr>
            <a:spLocks noGrp="1"/>
          </p:cNvSpPr>
          <p:nvPr>
            <p:ph idx="1"/>
          </p:nvPr>
        </p:nvSpPr>
        <p:spPr>
          <a:xfrm>
            <a:off x="553509" y="1408114"/>
            <a:ext cx="8596668" cy="3880773"/>
          </a:xfrm>
        </p:spPr>
        <p:txBody>
          <a:bodyPr>
            <a:normAutofit/>
          </a:bodyPr>
          <a:lstStyle/>
          <a:p>
            <a:r>
              <a:rPr lang="en-GB" sz="3200" dirty="0"/>
              <a:t>2 Year plan with regular review of  </a:t>
            </a:r>
          </a:p>
          <a:p>
            <a:pPr marL="0" indent="0">
              <a:buNone/>
            </a:pPr>
            <a:r>
              <a:rPr lang="en-GB" sz="3200" dirty="0"/>
              <a:t>   progress (each month)</a:t>
            </a:r>
          </a:p>
          <a:p>
            <a:r>
              <a:rPr lang="en-GB" sz="3200" dirty="0"/>
              <a:t>Plenty of extra hours for willing </a:t>
            </a:r>
          </a:p>
          <a:p>
            <a:pPr marL="0" indent="0">
              <a:buNone/>
            </a:pPr>
            <a:r>
              <a:rPr lang="en-GB" sz="3200" dirty="0"/>
              <a:t>   volunteers</a:t>
            </a:r>
          </a:p>
        </p:txBody>
      </p:sp>
      <p:pic>
        <p:nvPicPr>
          <p:cNvPr id="5" name="Picture 4">
            <a:extLst>
              <a:ext uri="{FF2B5EF4-FFF2-40B4-BE49-F238E27FC236}">
                <a16:creationId xmlns:a16="http://schemas.microsoft.com/office/drawing/2014/main" id="{899E6A9D-C5AD-DCEB-7160-991C4A1D2A43}"/>
              </a:ext>
            </a:extLst>
          </p:cNvPr>
          <p:cNvPicPr>
            <a:picLocks noChangeAspect="1"/>
          </p:cNvPicPr>
          <p:nvPr/>
        </p:nvPicPr>
        <p:blipFill>
          <a:blip r:embed="rId2"/>
          <a:stretch>
            <a:fillRect/>
          </a:stretch>
        </p:blipFill>
        <p:spPr>
          <a:xfrm>
            <a:off x="7691127" y="856918"/>
            <a:ext cx="3670300" cy="2752725"/>
          </a:xfrm>
          <a:prstGeom prst="rect">
            <a:avLst/>
          </a:prstGeom>
        </p:spPr>
      </p:pic>
      <p:pic>
        <p:nvPicPr>
          <p:cNvPr id="7" name="Picture 6">
            <a:extLst>
              <a:ext uri="{FF2B5EF4-FFF2-40B4-BE49-F238E27FC236}">
                <a16:creationId xmlns:a16="http://schemas.microsoft.com/office/drawing/2014/main" id="{28369C88-98EF-2442-2B8E-F78A3345CFBA}"/>
              </a:ext>
            </a:extLst>
          </p:cNvPr>
          <p:cNvPicPr>
            <a:picLocks noChangeAspect="1"/>
          </p:cNvPicPr>
          <p:nvPr/>
        </p:nvPicPr>
        <p:blipFill>
          <a:blip r:embed="rId3"/>
          <a:stretch>
            <a:fillRect/>
          </a:stretch>
        </p:blipFill>
        <p:spPr>
          <a:xfrm>
            <a:off x="4476749" y="4421545"/>
            <a:ext cx="2936923" cy="2202692"/>
          </a:xfrm>
          <a:prstGeom prst="rect">
            <a:avLst/>
          </a:prstGeom>
        </p:spPr>
      </p:pic>
      <p:pic>
        <p:nvPicPr>
          <p:cNvPr id="9" name="Picture 8">
            <a:extLst>
              <a:ext uri="{FF2B5EF4-FFF2-40B4-BE49-F238E27FC236}">
                <a16:creationId xmlns:a16="http://schemas.microsoft.com/office/drawing/2014/main" id="{F3D57BA1-14C2-13BF-E767-B17062D8E640}"/>
              </a:ext>
            </a:extLst>
          </p:cNvPr>
          <p:cNvPicPr>
            <a:picLocks noChangeAspect="1"/>
          </p:cNvPicPr>
          <p:nvPr/>
        </p:nvPicPr>
        <p:blipFill>
          <a:blip r:embed="rId4"/>
          <a:stretch>
            <a:fillRect/>
          </a:stretch>
        </p:blipFill>
        <p:spPr>
          <a:xfrm>
            <a:off x="8424504" y="4421545"/>
            <a:ext cx="2936923" cy="2202692"/>
          </a:xfrm>
          <a:prstGeom prst="rect">
            <a:avLst/>
          </a:prstGeom>
        </p:spPr>
      </p:pic>
      <p:pic>
        <p:nvPicPr>
          <p:cNvPr id="11" name="Picture 10">
            <a:extLst>
              <a:ext uri="{FF2B5EF4-FFF2-40B4-BE49-F238E27FC236}">
                <a16:creationId xmlns:a16="http://schemas.microsoft.com/office/drawing/2014/main" id="{5183F8D5-B40C-EEBE-362D-7379925F45C9}"/>
              </a:ext>
            </a:extLst>
          </p:cNvPr>
          <p:cNvPicPr>
            <a:picLocks noChangeAspect="1"/>
          </p:cNvPicPr>
          <p:nvPr/>
        </p:nvPicPr>
        <p:blipFill>
          <a:blip r:embed="rId5"/>
          <a:stretch>
            <a:fillRect/>
          </a:stretch>
        </p:blipFill>
        <p:spPr>
          <a:xfrm>
            <a:off x="830571" y="4422837"/>
            <a:ext cx="2783637" cy="2087728"/>
          </a:xfrm>
          <a:prstGeom prst="rect">
            <a:avLst/>
          </a:prstGeom>
        </p:spPr>
      </p:pic>
    </p:spTree>
    <p:extLst>
      <p:ext uri="{BB962C8B-B14F-4D97-AF65-F5344CB8AC3E}">
        <p14:creationId xmlns:p14="http://schemas.microsoft.com/office/powerpoint/2010/main" val="3340134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950E2-0222-35E4-8F16-C8893666FD8C}"/>
              </a:ext>
            </a:extLst>
          </p:cNvPr>
          <p:cNvSpPr>
            <a:spLocks noGrp="1"/>
          </p:cNvSpPr>
          <p:nvPr>
            <p:ph type="ctrTitle"/>
          </p:nvPr>
        </p:nvSpPr>
        <p:spPr>
          <a:xfrm>
            <a:off x="1114425" y="-152400"/>
            <a:ext cx="3448051" cy="831386"/>
          </a:xfrm>
        </p:spPr>
        <p:txBody>
          <a:bodyPr/>
          <a:lstStyle/>
          <a:p>
            <a:r>
              <a:rPr lang="en-GB" sz="2800" b="1" u="sng" dirty="0"/>
              <a:t>Reap your Rewards</a:t>
            </a:r>
          </a:p>
        </p:txBody>
      </p:sp>
      <p:sp>
        <p:nvSpPr>
          <p:cNvPr id="3" name="Subtitle 2">
            <a:extLst>
              <a:ext uri="{FF2B5EF4-FFF2-40B4-BE49-F238E27FC236}">
                <a16:creationId xmlns:a16="http://schemas.microsoft.com/office/drawing/2014/main" id="{EC4A28C4-D2EF-EEC2-DAD7-856A1B761E9A}"/>
              </a:ext>
            </a:extLst>
          </p:cNvPr>
          <p:cNvSpPr>
            <a:spLocks noGrp="1"/>
          </p:cNvSpPr>
          <p:nvPr>
            <p:ph type="subTitle" idx="1"/>
          </p:nvPr>
        </p:nvSpPr>
        <p:spPr>
          <a:xfrm>
            <a:off x="1001798" y="879011"/>
            <a:ext cx="7766936" cy="1854667"/>
          </a:xfrm>
        </p:spPr>
        <p:txBody>
          <a:bodyPr>
            <a:noAutofit/>
          </a:bodyPr>
          <a:lstStyle/>
          <a:p>
            <a:pPr algn="l"/>
            <a:r>
              <a:rPr lang="en-GB" sz="1600" dirty="0"/>
              <a:t>Grant Funding paid a huge part in our success as we prioritised the construction of:</a:t>
            </a:r>
          </a:p>
          <a:p>
            <a:pPr marL="285750" indent="-285750" algn="l">
              <a:buFont typeface="Wingdings" panose="05000000000000000000" pitchFamily="2" charset="2"/>
              <a:buChar char="Ø"/>
            </a:pPr>
            <a:r>
              <a:rPr lang="en-GB" sz="1600" dirty="0"/>
              <a:t> Wellbeing purpose walking track for all weathers</a:t>
            </a:r>
          </a:p>
          <a:p>
            <a:pPr marL="285750" indent="-285750" algn="l">
              <a:buFont typeface="Wingdings" panose="05000000000000000000" pitchFamily="2" charset="2"/>
              <a:buChar char="Ø"/>
            </a:pPr>
            <a:r>
              <a:rPr lang="en-GB" sz="1600" dirty="0"/>
              <a:t> Fenced off Nature Garden to include space for a fruit orchard</a:t>
            </a:r>
          </a:p>
          <a:p>
            <a:pPr marL="285750" indent="-285750" algn="l">
              <a:buFont typeface="Wingdings" panose="05000000000000000000" pitchFamily="2" charset="2"/>
              <a:buChar char="Ø"/>
            </a:pPr>
            <a:r>
              <a:rPr lang="en-GB" sz="1600" dirty="0"/>
              <a:t> Polytunnel</a:t>
            </a:r>
          </a:p>
          <a:p>
            <a:pPr marL="285750" indent="-285750" algn="l">
              <a:buFont typeface="Wingdings" panose="05000000000000000000" pitchFamily="2" charset="2"/>
              <a:buChar char="Ø"/>
            </a:pPr>
            <a:endParaRPr lang="en-GB" sz="1600" dirty="0"/>
          </a:p>
          <a:p>
            <a:pPr marL="285750" indent="-285750" algn="l">
              <a:buFont typeface="Wingdings" panose="05000000000000000000" pitchFamily="2" charset="2"/>
              <a:buChar char="Ø"/>
            </a:pPr>
            <a:endParaRPr lang="en-GB" sz="1600" dirty="0"/>
          </a:p>
          <a:p>
            <a:pPr marL="285750" indent="-285750" algn="l">
              <a:buFont typeface="Wingdings" panose="05000000000000000000" pitchFamily="2" charset="2"/>
              <a:buChar char="Ø"/>
            </a:pPr>
            <a:endParaRPr lang="en-GB" sz="1600" dirty="0"/>
          </a:p>
        </p:txBody>
      </p:sp>
      <p:sp>
        <p:nvSpPr>
          <p:cNvPr id="4" name="Title 1">
            <a:extLst>
              <a:ext uri="{FF2B5EF4-FFF2-40B4-BE49-F238E27FC236}">
                <a16:creationId xmlns:a16="http://schemas.microsoft.com/office/drawing/2014/main" id="{F60F2F5C-74A6-6AAE-BBC9-E21A83673FDC}"/>
              </a:ext>
            </a:extLst>
          </p:cNvPr>
          <p:cNvSpPr txBox="1">
            <a:spLocks/>
          </p:cNvSpPr>
          <p:nvPr/>
        </p:nvSpPr>
        <p:spPr>
          <a:xfrm>
            <a:off x="1001798" y="6548429"/>
            <a:ext cx="9618133" cy="831386"/>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GB" sz="2800" b="1" u="sng" dirty="0"/>
              <a:t>New Partnerships and Friends</a:t>
            </a:r>
          </a:p>
          <a:p>
            <a:pPr marL="685800" indent="-685800" algn="l">
              <a:buFont typeface="Wingdings" panose="05000000000000000000" pitchFamily="2" charset="2"/>
              <a:buChar char="Ø"/>
            </a:pPr>
            <a:r>
              <a:rPr lang="en-GB" sz="2000" dirty="0"/>
              <a:t>National Parks</a:t>
            </a:r>
          </a:p>
          <a:p>
            <a:pPr marL="685800" indent="-685800" algn="l">
              <a:buFont typeface="Wingdings" panose="05000000000000000000" pitchFamily="2" charset="2"/>
              <a:buChar char="Ø"/>
            </a:pPr>
            <a:r>
              <a:rPr lang="en-GB" sz="2000" dirty="0"/>
              <a:t>Pembrokeshire Outdoor Schools (PODS)</a:t>
            </a:r>
          </a:p>
          <a:p>
            <a:pPr marL="685800" indent="-685800" algn="l">
              <a:buFont typeface="Wingdings" panose="05000000000000000000" pitchFamily="2" charset="2"/>
              <a:buChar char="Ø"/>
            </a:pPr>
            <a:r>
              <a:rPr lang="en-GB" sz="2000" dirty="0"/>
              <a:t>Blas Y </a:t>
            </a:r>
            <a:r>
              <a:rPr lang="en-GB" sz="2000" dirty="0" err="1"/>
              <a:t>Tir</a:t>
            </a:r>
            <a:endParaRPr lang="en-GB" sz="2000" dirty="0"/>
          </a:p>
          <a:p>
            <a:pPr marL="685800" indent="-685800" algn="l">
              <a:buFont typeface="Wingdings" panose="05000000000000000000" pitchFamily="2" charset="2"/>
              <a:buChar char="Ø"/>
            </a:pPr>
            <a:r>
              <a:rPr lang="en-GB" sz="2000" dirty="0"/>
              <a:t>Church Army</a:t>
            </a:r>
          </a:p>
          <a:p>
            <a:pPr marL="685800" indent="-685800" algn="l">
              <a:buFont typeface="Wingdings" panose="05000000000000000000" pitchFamily="2" charset="2"/>
              <a:buChar char="Ø"/>
            </a:pPr>
            <a:r>
              <a:rPr lang="en-GB" sz="2000" dirty="0"/>
              <a:t>Haverfordwest Town council</a:t>
            </a:r>
          </a:p>
          <a:p>
            <a:pPr marL="685800" indent="-685800" algn="l">
              <a:buFont typeface="Wingdings" panose="05000000000000000000" pitchFamily="2" charset="2"/>
              <a:buChar char="Ø"/>
            </a:pPr>
            <a:r>
              <a:rPr lang="en-GB" sz="2000" dirty="0"/>
              <a:t>Tesco Tokens</a:t>
            </a:r>
          </a:p>
          <a:p>
            <a:pPr marL="685800" indent="-685800" algn="l">
              <a:buFont typeface="Wingdings" panose="05000000000000000000" pitchFamily="2" charset="2"/>
              <a:buChar char="Ø"/>
            </a:pPr>
            <a:r>
              <a:rPr lang="en-GB" sz="2000" dirty="0"/>
              <a:t>First Milk</a:t>
            </a:r>
          </a:p>
          <a:p>
            <a:pPr marL="685800" indent="-685800" algn="l">
              <a:buFont typeface="Wingdings" panose="05000000000000000000" pitchFamily="2" charset="2"/>
              <a:buChar char="Ø"/>
            </a:pPr>
            <a:r>
              <a:rPr lang="en-GB" sz="2000" dirty="0"/>
              <a:t>Morrisons</a:t>
            </a:r>
          </a:p>
          <a:p>
            <a:pPr marL="685800" indent="-685800" algn="l">
              <a:buFont typeface="Wingdings" panose="05000000000000000000" pitchFamily="2" charset="2"/>
              <a:buChar char="Ø"/>
            </a:pPr>
            <a:r>
              <a:rPr lang="en-GB" sz="2000" dirty="0"/>
              <a:t>National Woodland Trust</a:t>
            </a:r>
          </a:p>
          <a:p>
            <a:pPr marL="685800" indent="-685800" algn="l">
              <a:buFont typeface="Wingdings" panose="05000000000000000000" pitchFamily="2" charset="2"/>
              <a:buChar char="Ø"/>
            </a:pPr>
            <a:r>
              <a:rPr lang="en-GB" sz="2000" dirty="0"/>
              <a:t>Learning through Landscapes</a:t>
            </a:r>
          </a:p>
          <a:p>
            <a:pPr marL="685800" indent="-685800" algn="l">
              <a:buFont typeface="Wingdings" panose="05000000000000000000" pitchFamily="2" charset="2"/>
              <a:buChar char="Ø"/>
            </a:pPr>
            <a:r>
              <a:rPr lang="en-GB" sz="2000" dirty="0"/>
              <a:t>FRAME local Charity</a:t>
            </a:r>
          </a:p>
          <a:p>
            <a:pPr marL="685800" indent="-685800" algn="l">
              <a:buFont typeface="Wingdings" panose="05000000000000000000" pitchFamily="2" charset="2"/>
              <a:buChar char="Ø"/>
            </a:pPr>
            <a:endParaRPr lang="en-GB" dirty="0"/>
          </a:p>
        </p:txBody>
      </p:sp>
      <p:pic>
        <p:nvPicPr>
          <p:cNvPr id="8" name="Picture 7">
            <a:extLst>
              <a:ext uri="{FF2B5EF4-FFF2-40B4-BE49-F238E27FC236}">
                <a16:creationId xmlns:a16="http://schemas.microsoft.com/office/drawing/2014/main" id="{54684CD5-883F-3558-3F66-3754F6391BE8}"/>
              </a:ext>
            </a:extLst>
          </p:cNvPr>
          <p:cNvPicPr>
            <a:picLocks noChangeAspect="1"/>
          </p:cNvPicPr>
          <p:nvPr/>
        </p:nvPicPr>
        <p:blipFill>
          <a:blip r:embed="rId2"/>
          <a:stretch>
            <a:fillRect/>
          </a:stretch>
        </p:blipFill>
        <p:spPr>
          <a:xfrm>
            <a:off x="8952571" y="879011"/>
            <a:ext cx="2648151" cy="1986113"/>
          </a:xfrm>
          <a:prstGeom prst="rect">
            <a:avLst/>
          </a:prstGeom>
        </p:spPr>
      </p:pic>
      <p:sp>
        <p:nvSpPr>
          <p:cNvPr id="11" name="TextBox 10">
            <a:extLst>
              <a:ext uri="{FF2B5EF4-FFF2-40B4-BE49-F238E27FC236}">
                <a16:creationId xmlns:a16="http://schemas.microsoft.com/office/drawing/2014/main" id="{170EE405-DB72-5372-C97E-B43D04D459D1}"/>
              </a:ext>
            </a:extLst>
          </p:cNvPr>
          <p:cNvSpPr txBox="1"/>
          <p:nvPr/>
        </p:nvSpPr>
        <p:spPr>
          <a:xfrm>
            <a:off x="6816968" y="2658296"/>
            <a:ext cx="5155957" cy="1754326"/>
          </a:xfrm>
          <a:prstGeom prst="rect">
            <a:avLst/>
          </a:prstGeom>
          <a:solidFill>
            <a:schemeClr val="tx1"/>
          </a:solidFill>
        </p:spPr>
        <p:txBody>
          <a:bodyPr wrap="square" rtlCol="0">
            <a:spAutoFit/>
          </a:bodyPr>
          <a:lstStyle/>
          <a:p>
            <a:r>
              <a:rPr lang="en-GB" dirty="0">
                <a:solidFill>
                  <a:schemeClr val="bg1"/>
                </a:solidFill>
              </a:rPr>
              <a:t>FRAME have helped maintain our Nature Garden over the Summer, harvesting our crops and making Green Chutney from our tomatoes. Our children also harvested our apples to be able to be used in the Community fridge for Merlin’s Bridge</a:t>
            </a:r>
          </a:p>
        </p:txBody>
      </p:sp>
      <p:pic>
        <p:nvPicPr>
          <p:cNvPr id="10" name="Picture 9">
            <a:extLst>
              <a:ext uri="{FF2B5EF4-FFF2-40B4-BE49-F238E27FC236}">
                <a16:creationId xmlns:a16="http://schemas.microsoft.com/office/drawing/2014/main" id="{E164DEC6-8BF3-D8CC-784B-76AF5BD73202}"/>
              </a:ext>
            </a:extLst>
          </p:cNvPr>
          <p:cNvPicPr>
            <a:picLocks noChangeAspect="1"/>
          </p:cNvPicPr>
          <p:nvPr/>
        </p:nvPicPr>
        <p:blipFill>
          <a:blip r:embed="rId3"/>
          <a:stretch>
            <a:fillRect/>
          </a:stretch>
        </p:blipFill>
        <p:spPr>
          <a:xfrm>
            <a:off x="8952571" y="4231811"/>
            <a:ext cx="2822332" cy="2116749"/>
          </a:xfrm>
          <a:prstGeom prst="rect">
            <a:avLst/>
          </a:prstGeom>
        </p:spPr>
      </p:pic>
    </p:spTree>
    <p:extLst>
      <p:ext uri="{BB962C8B-B14F-4D97-AF65-F5344CB8AC3E}">
        <p14:creationId xmlns:p14="http://schemas.microsoft.com/office/powerpoint/2010/main" val="1530548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E7B54-8236-3EDB-C6E4-1BC395FD7C95}"/>
              </a:ext>
            </a:extLst>
          </p:cNvPr>
          <p:cNvSpPr>
            <a:spLocks noGrp="1"/>
          </p:cNvSpPr>
          <p:nvPr>
            <p:ph type="ctrTitle"/>
          </p:nvPr>
        </p:nvSpPr>
        <p:spPr>
          <a:xfrm>
            <a:off x="1164167" y="619124"/>
            <a:ext cx="7766936" cy="821861"/>
          </a:xfrm>
        </p:spPr>
        <p:txBody>
          <a:bodyPr/>
          <a:lstStyle/>
          <a:p>
            <a:pPr algn="l"/>
            <a:br>
              <a:rPr lang="en-GB" sz="3200" dirty="0"/>
            </a:br>
            <a:br>
              <a:rPr lang="en-GB" sz="3200" dirty="0"/>
            </a:br>
            <a:br>
              <a:rPr lang="en-GB" sz="3200" dirty="0"/>
            </a:br>
            <a:br>
              <a:rPr lang="en-GB" sz="3200" dirty="0"/>
            </a:br>
            <a:r>
              <a:rPr lang="en-GB" sz="4400" dirty="0"/>
              <a:t>Looking Ahead</a:t>
            </a:r>
            <a:br>
              <a:rPr lang="en-GB" sz="3200" dirty="0"/>
            </a:br>
            <a:endParaRPr lang="en-GB" sz="3200" dirty="0"/>
          </a:p>
        </p:txBody>
      </p:sp>
      <p:sp>
        <p:nvSpPr>
          <p:cNvPr id="3" name="Subtitle 2">
            <a:extLst>
              <a:ext uri="{FF2B5EF4-FFF2-40B4-BE49-F238E27FC236}">
                <a16:creationId xmlns:a16="http://schemas.microsoft.com/office/drawing/2014/main" id="{EB059AF0-22D4-3E9B-41B0-C85F366A28DE}"/>
              </a:ext>
            </a:extLst>
          </p:cNvPr>
          <p:cNvSpPr>
            <a:spLocks noGrp="1"/>
          </p:cNvSpPr>
          <p:nvPr>
            <p:ph type="subTitle" idx="1"/>
          </p:nvPr>
        </p:nvSpPr>
        <p:spPr>
          <a:xfrm>
            <a:off x="571500" y="1028701"/>
            <a:ext cx="8978728" cy="2804582"/>
          </a:xfrm>
        </p:spPr>
        <p:txBody>
          <a:bodyPr>
            <a:normAutofit fontScale="92500" lnSpcReduction="10000"/>
          </a:bodyPr>
          <a:lstStyle/>
          <a:p>
            <a:pPr marL="342900" indent="-342900" algn="l">
              <a:buFont typeface="Wingdings" panose="05000000000000000000" pitchFamily="2" charset="2"/>
              <a:buChar char="Ø"/>
            </a:pPr>
            <a:r>
              <a:rPr lang="en-GB" sz="2400" dirty="0">
                <a:latin typeface="Calibri" panose="020F0502020204030204" pitchFamily="34" charset="0"/>
                <a:cs typeface="Calibri" panose="020F0502020204030204" pitchFamily="34" charset="0"/>
              </a:rPr>
              <a:t>Developing our meadow area (conservation)</a:t>
            </a:r>
          </a:p>
          <a:p>
            <a:pPr marL="342900" indent="-342900" algn="l">
              <a:buFont typeface="Wingdings" panose="05000000000000000000" pitchFamily="2" charset="2"/>
              <a:buChar char="Ø"/>
            </a:pPr>
            <a:r>
              <a:rPr lang="en-GB" sz="2400" dirty="0">
                <a:latin typeface="Calibri" panose="020F0502020204030204" pitchFamily="34" charset="0"/>
                <a:cs typeface="Calibri" panose="020F0502020204030204" pitchFamily="34" charset="0"/>
              </a:rPr>
              <a:t>Increasing our food production and distribution</a:t>
            </a:r>
          </a:p>
          <a:p>
            <a:pPr marL="342900" indent="-342900" algn="l">
              <a:buFont typeface="Wingdings" panose="05000000000000000000" pitchFamily="2" charset="2"/>
              <a:buChar char="Ø"/>
            </a:pPr>
            <a:r>
              <a:rPr lang="en-GB" sz="2400" dirty="0">
                <a:latin typeface="Calibri"/>
                <a:cs typeface="Calibri"/>
              </a:rPr>
              <a:t>Community linked projects (Saturday Family Run, Girl Guides using our grounds, Springboard activities, Family After School Clubs)</a:t>
            </a:r>
            <a:endParaRPr lang="en-GB" sz="2400" dirty="0">
              <a:latin typeface="Calibri" panose="020F0502020204030204" pitchFamily="34" charset="0"/>
              <a:cs typeface="Calibri" panose="020F0502020204030204" pitchFamily="34" charset="0"/>
            </a:endParaRPr>
          </a:p>
          <a:p>
            <a:pPr marL="342900" indent="-342900" algn="l">
              <a:buFont typeface="Wingdings" panose="05000000000000000000" pitchFamily="2" charset="2"/>
              <a:buChar char="Ø"/>
            </a:pPr>
            <a:r>
              <a:rPr lang="en-GB" sz="2400" dirty="0">
                <a:latin typeface="Calibri" panose="020F0502020204030204" pitchFamily="34" charset="0"/>
                <a:cs typeface="Calibri" panose="020F0502020204030204" pitchFamily="34" charset="0"/>
              </a:rPr>
              <a:t>Energy and our own footprint - Will our newly installed water collection system work?</a:t>
            </a:r>
          </a:p>
          <a:p>
            <a:pPr marL="342900" indent="-342900" algn="l">
              <a:buFont typeface="Wingdings" panose="05000000000000000000" pitchFamily="2" charset="2"/>
              <a:buChar char="Ø"/>
            </a:pPr>
            <a:r>
              <a:rPr lang="en-GB" sz="2400" dirty="0">
                <a:latin typeface="Calibri" panose="020F0502020204030204" pitchFamily="34" charset="0"/>
                <a:cs typeface="Calibri" panose="020F0502020204030204" pitchFamily="34" charset="0"/>
              </a:rPr>
              <a:t>Develop a wealth of outdoor opportunities to support our learners</a:t>
            </a:r>
          </a:p>
          <a:p>
            <a:pPr algn="l"/>
            <a:endParaRPr lang="en-GB" dirty="0"/>
          </a:p>
          <a:p>
            <a:pPr algn="l"/>
            <a:endParaRPr lang="en-GB" sz="1800" dirty="0"/>
          </a:p>
          <a:p>
            <a:pPr algn="l"/>
            <a:endParaRPr lang="en-GB" dirty="0"/>
          </a:p>
        </p:txBody>
      </p:sp>
      <p:pic>
        <p:nvPicPr>
          <p:cNvPr id="4" name="IMG_0980">
            <a:hlinkClick r:id="" action="ppaction://media"/>
            <a:extLst>
              <a:ext uri="{FF2B5EF4-FFF2-40B4-BE49-F238E27FC236}">
                <a16:creationId xmlns:a16="http://schemas.microsoft.com/office/drawing/2014/main" id="{B05BB55C-01B3-F995-0075-5DD4E0F932B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76611" y="4300011"/>
            <a:ext cx="3446871" cy="1938865"/>
          </a:xfrm>
          <a:prstGeom prst="rect">
            <a:avLst/>
          </a:prstGeom>
        </p:spPr>
      </p:pic>
      <p:pic>
        <p:nvPicPr>
          <p:cNvPr id="6" name="Picture 5">
            <a:extLst>
              <a:ext uri="{FF2B5EF4-FFF2-40B4-BE49-F238E27FC236}">
                <a16:creationId xmlns:a16="http://schemas.microsoft.com/office/drawing/2014/main" id="{07833632-98F9-992B-44C7-E232A88A37C1}"/>
              </a:ext>
            </a:extLst>
          </p:cNvPr>
          <p:cNvPicPr>
            <a:picLocks noChangeAspect="1"/>
          </p:cNvPicPr>
          <p:nvPr/>
        </p:nvPicPr>
        <p:blipFill>
          <a:blip r:embed="rId5"/>
          <a:stretch>
            <a:fillRect/>
          </a:stretch>
        </p:blipFill>
        <p:spPr>
          <a:xfrm>
            <a:off x="8363040" y="4000568"/>
            <a:ext cx="3530509" cy="2647882"/>
          </a:xfrm>
          <a:prstGeom prst="rect">
            <a:avLst/>
          </a:prstGeom>
        </p:spPr>
      </p:pic>
      <p:pic>
        <p:nvPicPr>
          <p:cNvPr id="8" name="Picture 7">
            <a:extLst>
              <a:ext uri="{FF2B5EF4-FFF2-40B4-BE49-F238E27FC236}">
                <a16:creationId xmlns:a16="http://schemas.microsoft.com/office/drawing/2014/main" id="{FD7FAEB5-4FB9-2C5C-98D2-027BC8B2F1A0}"/>
              </a:ext>
            </a:extLst>
          </p:cNvPr>
          <p:cNvPicPr>
            <a:picLocks noChangeAspect="1"/>
          </p:cNvPicPr>
          <p:nvPr/>
        </p:nvPicPr>
        <p:blipFill>
          <a:blip r:embed="rId6"/>
          <a:stretch>
            <a:fillRect/>
          </a:stretch>
        </p:blipFill>
        <p:spPr>
          <a:xfrm>
            <a:off x="9523770" y="1276349"/>
            <a:ext cx="2009775" cy="2009775"/>
          </a:xfrm>
          <a:prstGeom prst="rect">
            <a:avLst/>
          </a:prstGeom>
        </p:spPr>
      </p:pic>
      <p:pic>
        <p:nvPicPr>
          <p:cNvPr id="10" name="Picture 9">
            <a:extLst>
              <a:ext uri="{FF2B5EF4-FFF2-40B4-BE49-F238E27FC236}">
                <a16:creationId xmlns:a16="http://schemas.microsoft.com/office/drawing/2014/main" id="{7A1BE635-C369-3597-8AB9-014F47CCBBF9}"/>
              </a:ext>
            </a:extLst>
          </p:cNvPr>
          <p:cNvPicPr>
            <a:picLocks noChangeAspect="1"/>
          </p:cNvPicPr>
          <p:nvPr/>
        </p:nvPicPr>
        <p:blipFill>
          <a:blip r:embed="rId7"/>
          <a:stretch>
            <a:fillRect/>
          </a:stretch>
        </p:blipFill>
        <p:spPr>
          <a:xfrm>
            <a:off x="417832" y="4145314"/>
            <a:ext cx="3144518" cy="2358389"/>
          </a:xfrm>
          <a:prstGeom prst="rect">
            <a:avLst/>
          </a:prstGeom>
        </p:spPr>
      </p:pic>
    </p:spTree>
    <p:extLst>
      <p:ext uri="{BB962C8B-B14F-4D97-AF65-F5344CB8AC3E}">
        <p14:creationId xmlns:p14="http://schemas.microsoft.com/office/powerpoint/2010/main" val="2098982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TM02900688[[fn=Facet]]</Template>
  <TotalTime>79</TotalTime>
  <Words>421</Words>
  <Application>Microsoft Office PowerPoint</Application>
  <PresentationFormat>Widescreen</PresentationFormat>
  <Paragraphs>53</Paragraphs>
  <Slides>6</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Trebuchet MS</vt:lpstr>
      <vt:lpstr>Wingdings</vt:lpstr>
      <vt:lpstr>Wingdings 3</vt:lpstr>
      <vt:lpstr>Facet</vt:lpstr>
      <vt:lpstr>Outdoor learning  at St. Mark’s V.A Primary</vt:lpstr>
      <vt:lpstr>A Vision for Change:</vt:lpstr>
      <vt:lpstr>Action Plan</vt:lpstr>
      <vt:lpstr>Time Scale</vt:lpstr>
      <vt:lpstr>Reap your Rewards</vt:lpstr>
      <vt:lpstr>    Looking Ahead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Outdoor learning  at St. Mark’s V.A Primary</dc:title>
  <dc:creator>R Owen (St Marks VA School)</dc:creator>
  <cp:lastModifiedBy>Bryony Rees</cp:lastModifiedBy>
  <cp:revision>13</cp:revision>
  <dcterms:created xsi:type="dcterms:W3CDTF">2022-10-23T20:16:55Z</dcterms:created>
  <dcterms:modified xsi:type="dcterms:W3CDTF">2022-10-24T15:41:07Z</dcterms:modified>
</cp:coreProperties>
</file>