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2"/>
  </p:notesMasterIdLst>
  <p:sldIdLst>
    <p:sldId id="277" r:id="rId3"/>
    <p:sldId id="284" r:id="rId4"/>
    <p:sldId id="338" r:id="rId5"/>
    <p:sldId id="305" r:id="rId6"/>
    <p:sldId id="320" r:id="rId7"/>
    <p:sldId id="321" r:id="rId8"/>
    <p:sldId id="336" r:id="rId9"/>
    <p:sldId id="326" r:id="rId10"/>
    <p:sldId id="324" r:id="rId11"/>
    <p:sldId id="328" r:id="rId12"/>
    <p:sldId id="344" r:id="rId13"/>
    <p:sldId id="313" r:id="rId14"/>
    <p:sldId id="306" r:id="rId15"/>
    <p:sldId id="346" r:id="rId16"/>
    <p:sldId id="345" r:id="rId17"/>
    <p:sldId id="309" r:id="rId18"/>
    <p:sldId id="329" r:id="rId19"/>
    <p:sldId id="343" r:id="rId20"/>
    <p:sldId id="302" r:id="rId21"/>
    <p:sldId id="301" r:id="rId22"/>
    <p:sldId id="308" r:id="rId23"/>
    <p:sldId id="330" r:id="rId24"/>
    <p:sldId id="318" r:id="rId25"/>
    <p:sldId id="331" r:id="rId26"/>
    <p:sldId id="341" r:id="rId27"/>
    <p:sldId id="307" r:id="rId28"/>
    <p:sldId id="287" r:id="rId29"/>
    <p:sldId id="289" r:id="rId30"/>
    <p:sldId id="34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8" autoAdjust="0"/>
    <p:restoredTop sz="88273" autoAdjust="0"/>
  </p:normalViewPr>
  <p:slideViewPr>
    <p:cSldViewPr>
      <p:cViewPr varScale="1">
        <p:scale>
          <a:sx n="57" d="100"/>
          <a:sy n="57" d="100"/>
        </p:scale>
        <p:origin x="20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C9E0E-5B6E-47B8-9750-7EE66099E8D4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F8DB5-41F9-4D3E-BE9E-CBD261FA91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809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A68AE-01C1-4B29-8277-2EE02652BE0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007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393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261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85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5"/>
            <a:ext cx="9144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3358"/>
            <a:ext cx="77724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26557"/>
            <a:ext cx="64008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pPr algn="r"/>
            <a:fld id="{E58EE1A9-1DE5-4422-B2AC-99B0E922C52A}" type="datetime3">
              <a:rPr lang="en-GB" smtClean="0"/>
              <a:t>30 June, 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pPr algn="r"/>
            <a:fld id="{1EB79DAB-90E4-4F14-9B31-761BB9951B41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324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916832"/>
            <a:ext cx="84963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61396" y="54066"/>
            <a:ext cx="21336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8DA18D1A-BD29-4601-B0C5-7D5BE50BC083}" type="datetime3">
              <a:rPr lang="en-GB" smtClean="0"/>
              <a:t>30 June, 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824" y="107107"/>
            <a:ext cx="1838325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9320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5"/>
            <a:ext cx="9144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507085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0689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04F6239-3451-48C3-801C-AE696D6D6C06}" type="datetime3">
              <a:rPr lang="en-GB" smtClean="0"/>
              <a:t>30 June, 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873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916832"/>
            <a:ext cx="4168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4121" y="1916832"/>
            <a:ext cx="40386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26FE6223-FCA7-4843-A310-00E84F9FCD56}" type="datetime3">
              <a:rPr lang="en-GB" smtClean="0"/>
              <a:t>30 June, 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648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02F1-C6E6-4A1D-A109-000536331701}" type="datetime3">
              <a:rPr lang="en-GB" smtClean="0"/>
              <a:t>30 June, 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916831"/>
            <a:ext cx="84963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323850" y="4293096"/>
            <a:ext cx="8488871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004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850" y="1989138"/>
            <a:ext cx="41688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850" y="2708920"/>
            <a:ext cx="41688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1350" y="1989138"/>
            <a:ext cx="41688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1350" y="2708920"/>
            <a:ext cx="41688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D6CB1AB1-982E-46F4-B909-A809A139D5F5}" type="datetime3">
              <a:rPr lang="en-GB" smtClean="0"/>
              <a:t>30 June, 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822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97A5B0ED-757F-4255-B5E0-00EE8BDC909A}" type="datetime3">
              <a:rPr lang="en-GB" smtClean="0"/>
              <a:t>30 June, 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304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BCCA1D5C-74B8-4D2A-8C96-B5A2D4E15DBE}" type="datetime3">
              <a:rPr lang="en-GB" smtClean="0"/>
              <a:t>30 June, 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765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0875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70663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49" y="1916832"/>
            <a:ext cx="6570663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80238" y="1978026"/>
            <a:ext cx="1839912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C872439-75CE-4A23-BDE1-49C9A4A76A14}" type="datetime3">
              <a:rPr lang="en-GB" smtClean="0"/>
              <a:t>30 June, 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42804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476249"/>
            <a:ext cx="6570663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3849" y="1989138"/>
            <a:ext cx="6570663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80238" y="1989138"/>
            <a:ext cx="1839912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CE8651F2-51EC-4A8D-8960-5BE6984AAE90}" type="datetime3">
              <a:rPr lang="en-GB" smtClean="0"/>
              <a:t>30 June, 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1EB79DAB-90E4-4F14-9B31-761BB9951B41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94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1989138"/>
            <a:ext cx="84963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39354589-3E42-43F8-8903-95BEBE452778}" type="datetime3">
              <a:rPr lang="en-GB" smtClean="0"/>
              <a:t>30 June, 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870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80238" y="1844823"/>
            <a:ext cx="1839912" cy="4608513"/>
          </a:xfrm>
        </p:spPr>
        <p:txBody>
          <a:bodyPr vert="eaVer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548680"/>
            <a:ext cx="6437313" cy="6003707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AC35AF3C-4542-4300-B407-17D495CEAAE8}" type="datetime3">
              <a:rPr lang="en-GB" smtClean="0"/>
              <a:t>30 June, 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347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435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320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106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287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387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813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566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3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581025"/>
            <a:ext cx="1655763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850" y="1916832"/>
            <a:ext cx="836295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61396" y="63591"/>
            <a:ext cx="2133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D0A75B80-F001-48C0-94FD-306BEF77C4F4}" type="datetime3">
              <a:rPr lang="en-GB" smtClean="0"/>
              <a:t>30 June, 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81824" y="116632"/>
            <a:ext cx="1838325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05625" y="6413500"/>
            <a:ext cx="2133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6981825" y="428625"/>
            <a:ext cx="1838325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323850" y="428625"/>
            <a:ext cx="6581775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97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ield-studies-council.org/primary-activities/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3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hyperlink" Target="https://maps.nls.uk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8.png"/><Relationship Id="rId2" Type="http://schemas.openxmlformats.org/officeDocument/2006/relationships/hyperlink" Target="https://naturalresources.wales/evidence-and-data/maps/wales-environmental-information/?lang=en" TargetMode="Externa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61.png"/><Relationship Id="rId3" Type="http://schemas.openxmlformats.org/officeDocument/2006/relationships/image" Target="../media/image3.png"/><Relationship Id="rId7" Type="http://schemas.openxmlformats.org/officeDocument/2006/relationships/image" Target="../media/image56.png"/><Relationship Id="rId12" Type="http://schemas.openxmlformats.org/officeDocument/2006/relationships/image" Target="../media/image60.png"/><Relationship Id="rId2" Type="http://schemas.openxmlformats.org/officeDocument/2006/relationships/image" Target="../media/image54.png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59.png"/><Relationship Id="rId5" Type="http://schemas.openxmlformats.org/officeDocument/2006/relationships/image" Target="../media/image6.jpeg"/><Relationship Id="rId15" Type="http://schemas.openxmlformats.org/officeDocument/2006/relationships/image" Target="../media/image4.png"/><Relationship Id="rId10" Type="http://schemas.openxmlformats.org/officeDocument/2006/relationships/image" Target="../media/image58.png"/><Relationship Id="rId4" Type="http://schemas.openxmlformats.org/officeDocument/2006/relationships/image" Target="../media/image5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3420" y="5069802"/>
            <a:ext cx="2085013" cy="2255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0730" y="5020325"/>
            <a:ext cx="1459441" cy="550097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11560" y="3069244"/>
            <a:ext cx="7772400" cy="1470025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en-GB" sz="53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Outdoor Learning in </a:t>
            </a:r>
            <a:br>
              <a:rPr lang="en-GB" sz="53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53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Your Local Area</a:t>
            </a:r>
            <a:br>
              <a:rPr lang="en-GB" b="1" dirty="0"/>
            </a:b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8AB453D-19E7-43D1-AFF8-026966CD1357}"/>
              </a:ext>
            </a:extLst>
          </p:cNvPr>
          <p:cNvSpPr txBox="1">
            <a:spLocks/>
          </p:cNvSpPr>
          <p:nvPr/>
        </p:nvSpPr>
        <p:spPr>
          <a:xfrm>
            <a:off x="1660692" y="900598"/>
            <a:ext cx="5822615" cy="132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 dirty="0">
                <a:latin typeface="+mn-lt"/>
              </a:rPr>
              <a:t>Pembrokeshire Outdoor Schools (PODS)</a:t>
            </a:r>
          </a:p>
        </p:txBody>
      </p:sp>
    </p:spTree>
    <p:extLst>
      <p:ext uri="{BB962C8B-B14F-4D97-AF65-F5344CB8AC3E}">
        <p14:creationId xmlns:p14="http://schemas.microsoft.com/office/powerpoint/2010/main" val="3549674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6146" name="Picture 2" descr="Map of Pembrokeshire Coast National Park | Pembrokeshire coast,  Pembrokeshire wales, Pembrokeshi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336" y="2276872"/>
            <a:ext cx="4439664" cy="447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Sense of Place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81286"/>
            <a:ext cx="4872030" cy="33668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400" dirty="0"/>
              <a:t>What do the students know about the local area? </a:t>
            </a:r>
          </a:p>
          <a:p>
            <a:pPr marL="0" indent="0">
              <a:buNone/>
            </a:pPr>
            <a:endParaRPr lang="en-GB" sz="2400" b="1" dirty="0"/>
          </a:p>
          <a:p>
            <a:pPr marL="0" indent="0">
              <a:buNone/>
            </a:pPr>
            <a:r>
              <a:rPr lang="en-GB" sz="2400" b="1" dirty="0"/>
              <a:t>Activities</a:t>
            </a:r>
          </a:p>
          <a:p>
            <a:pPr marL="0" indent="0">
              <a:buNone/>
            </a:pPr>
            <a:endParaRPr lang="en-GB" sz="2400" b="1" dirty="0"/>
          </a:p>
          <a:p>
            <a:r>
              <a:rPr lang="en-GB" sz="2400" dirty="0"/>
              <a:t>Make observational drawings of what they can see of the local area from inside the school grounds.</a:t>
            </a:r>
          </a:p>
          <a:p>
            <a:r>
              <a:rPr lang="en-GB" sz="2400" dirty="0"/>
              <a:t>Go outside the school grounds and sketch the opposite view.</a:t>
            </a:r>
          </a:p>
          <a:p>
            <a:endParaRPr lang="en-GB" sz="2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" t="28590" r="1750" b="44957"/>
          <a:stretch/>
        </p:blipFill>
        <p:spPr>
          <a:xfrm>
            <a:off x="1907704" y="5930589"/>
            <a:ext cx="3710674" cy="8103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168" y="3316034"/>
            <a:ext cx="235515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610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Exploring Your Local Area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697" y="1417638"/>
            <a:ext cx="5328997" cy="32942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800" dirty="0"/>
              <a:t>Walks in the local area with your can have many different focuses:</a:t>
            </a:r>
          </a:p>
          <a:p>
            <a:endParaRPr lang="en-GB" sz="1800" dirty="0"/>
          </a:p>
          <a:p>
            <a:r>
              <a:rPr lang="en-GB" sz="1800" dirty="0"/>
              <a:t>Sensory walk – journey sticks, natures pallet, local textures, smelly perfume</a:t>
            </a:r>
          </a:p>
          <a:p>
            <a:r>
              <a:rPr lang="en-GB" sz="1800" dirty="0"/>
              <a:t>Observational walks - human and physical features, scavenger hunt</a:t>
            </a:r>
          </a:p>
          <a:p>
            <a:r>
              <a:rPr lang="en-GB" sz="1800" dirty="0"/>
              <a:t>Historical walk - observe the styles, ages, materials and uses of buildings.</a:t>
            </a:r>
          </a:p>
          <a:p>
            <a:r>
              <a:rPr lang="en-GB" sz="1800" dirty="0"/>
              <a:t>Literacy Focus – names of places, describing your surroundings, describe how you feel</a:t>
            </a:r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4144"/>
            <a:ext cx="9144000" cy="23275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" t="15529" b="19036"/>
          <a:stretch/>
        </p:blipFill>
        <p:spPr>
          <a:xfrm>
            <a:off x="5737119" y="2995175"/>
            <a:ext cx="3262183" cy="1716680"/>
          </a:xfrm>
          <a:prstGeom prst="rect">
            <a:avLst/>
          </a:prstGeom>
        </p:spPr>
      </p:pic>
      <p:sp>
        <p:nvSpPr>
          <p:cNvPr id="14" name="AutoShape 2" descr="Cartoon cute detective investigate with brown coat and eye glass — Stock  Vector © ThodorisTibilis #474237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/>
          <a:srcRect r="13848" b="-424"/>
          <a:stretch/>
        </p:blipFill>
        <p:spPr>
          <a:xfrm>
            <a:off x="7486753" y="1140371"/>
            <a:ext cx="1265849" cy="147555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29036" y="1692598"/>
            <a:ext cx="1257717" cy="923330"/>
          </a:xfrm>
          <a:prstGeom prst="rect">
            <a:avLst/>
          </a:prstGeom>
          <a:ln w="22225">
            <a:solidFill>
              <a:schemeClr val="accent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GB" dirty="0"/>
              <a:t>Adventures</a:t>
            </a:r>
          </a:p>
          <a:p>
            <a:r>
              <a:rPr lang="en-GB" dirty="0"/>
              <a:t>Detectives</a:t>
            </a:r>
          </a:p>
          <a:p>
            <a:r>
              <a:rPr lang="en-GB" dirty="0"/>
              <a:t>Explorers</a:t>
            </a:r>
          </a:p>
        </p:txBody>
      </p:sp>
    </p:spTree>
    <p:extLst>
      <p:ext uri="{BB962C8B-B14F-4D97-AF65-F5344CB8AC3E}">
        <p14:creationId xmlns:p14="http://schemas.microsoft.com/office/powerpoint/2010/main" val="384626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3368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Field Studies </a:t>
            </a:r>
            <a:br>
              <a:rPr lang="en-GB" dirty="0"/>
            </a:br>
            <a:r>
              <a:rPr lang="en-GB" dirty="0"/>
              <a:t>Council (FSC)</a:t>
            </a:r>
          </a:p>
        </p:txBody>
      </p:sp>
      <p:sp>
        <p:nvSpPr>
          <p:cNvPr id="3" name="Rectangle 2"/>
          <p:cNvSpPr/>
          <p:nvPr/>
        </p:nvSpPr>
        <p:spPr>
          <a:xfrm>
            <a:off x="119238" y="15608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Resources can be found </a:t>
            </a:r>
            <a:r>
              <a:rPr lang="en-GB" dirty="0">
                <a:hlinkClick r:id="rId6"/>
              </a:rPr>
              <a:t>here:</a:t>
            </a:r>
            <a:endParaRPr lang="en-GB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48" y="61614"/>
            <a:ext cx="2275227" cy="1114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1556608"/>
            <a:ext cx="4430545" cy="37255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7522" y="2082927"/>
            <a:ext cx="3406101" cy="243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67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Sensory Activities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4144"/>
            <a:ext cx="9144000" cy="23275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004" y="1633313"/>
            <a:ext cx="2738249" cy="24712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1217" y="1766333"/>
            <a:ext cx="3029899" cy="2382835"/>
          </a:xfrm>
          <a:prstGeom prst="rect">
            <a:avLst/>
          </a:prstGeom>
        </p:spPr>
      </p:pic>
      <p:sp>
        <p:nvSpPr>
          <p:cNvPr id="14" name="AutoShape 2" descr="Cartoon cute detective investigate with brown coat and eye glass — Stock  Vector © ThodorisTibilis #474237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1204" y="1711984"/>
            <a:ext cx="2977574" cy="243808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" t="28590" r="1750" b="44957"/>
          <a:stretch/>
        </p:blipFill>
        <p:spPr>
          <a:xfrm>
            <a:off x="3051217" y="4149168"/>
            <a:ext cx="3710674" cy="81037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" t="71727" r="600" b="19667"/>
          <a:stretch/>
        </p:blipFill>
        <p:spPr>
          <a:xfrm>
            <a:off x="3008247" y="5007176"/>
            <a:ext cx="3796614" cy="26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37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Literacy Activities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4144"/>
            <a:ext cx="9144000" cy="2327586"/>
          </a:xfrm>
          <a:prstGeom prst="rect">
            <a:avLst/>
          </a:prstGeom>
        </p:spPr>
      </p:pic>
      <p:sp>
        <p:nvSpPr>
          <p:cNvPr id="14" name="AutoShape 2" descr="Cartoon cute detective investigate with brown coat and eye glass — Stock  Vector © ThodorisTibilis #474237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369" y="1692441"/>
            <a:ext cx="4173947" cy="3030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18" y="1937867"/>
            <a:ext cx="4703110" cy="27579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" t="71727" r="600" b="19667"/>
          <a:stretch/>
        </p:blipFill>
        <p:spPr>
          <a:xfrm>
            <a:off x="3070409" y="4799413"/>
            <a:ext cx="3796614" cy="2644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" t="55826" r="1063" b="36616"/>
          <a:stretch/>
        </p:blipFill>
        <p:spPr>
          <a:xfrm>
            <a:off x="3070409" y="5144336"/>
            <a:ext cx="3809799" cy="23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37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Inspiration from your surroundings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4144"/>
            <a:ext cx="9144000" cy="2327586"/>
          </a:xfrm>
          <a:prstGeom prst="rect">
            <a:avLst/>
          </a:prstGeom>
        </p:spPr>
      </p:pic>
      <p:sp>
        <p:nvSpPr>
          <p:cNvPr id="14" name="AutoShape 2" descr="Cartoon cute detective investigate with brown coat and eye glass — Stock  Vector © ThodorisTibilis #474237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54" y="1292357"/>
            <a:ext cx="2952328" cy="39364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" t="71727" r="600" b="19667"/>
          <a:stretch/>
        </p:blipFill>
        <p:spPr>
          <a:xfrm>
            <a:off x="4669192" y="5228795"/>
            <a:ext cx="4248473" cy="2959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" t="53317" r="1063" b="36616"/>
          <a:stretch/>
        </p:blipFill>
        <p:spPr>
          <a:xfrm>
            <a:off x="4669192" y="5587999"/>
            <a:ext cx="3791240" cy="3104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9963" y="1231751"/>
            <a:ext cx="44005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365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le:Badly weathered gravestone, St Michael's, Castle Frome -  geograph.org.uk - 807071.jpg - Wikimedia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807" y="1080407"/>
            <a:ext cx="2301928" cy="319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 Your Journey…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231" y="1595853"/>
            <a:ext cx="4277815" cy="4209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/>
              <a:t>Things to look out for:</a:t>
            </a:r>
          </a:p>
          <a:p>
            <a:pPr marL="0" indent="0">
              <a:buNone/>
            </a:pPr>
            <a:endParaRPr lang="en-GB" sz="1600" dirty="0"/>
          </a:p>
          <a:p>
            <a:r>
              <a:rPr lang="en-GB" sz="1600" dirty="0"/>
              <a:t>Stone walls – investigative work. </a:t>
            </a:r>
          </a:p>
          <a:p>
            <a:r>
              <a:rPr lang="en-GB" sz="1600" dirty="0"/>
              <a:t>Plants – lichens and mosses.</a:t>
            </a:r>
          </a:p>
          <a:p>
            <a:r>
              <a:rPr lang="en-GB" sz="1600" dirty="0" err="1"/>
              <a:t>Minibeasts</a:t>
            </a:r>
            <a:r>
              <a:rPr lang="en-GB" sz="1600" dirty="0"/>
              <a:t> – insects or spiders that live there</a:t>
            </a:r>
          </a:p>
          <a:p>
            <a:r>
              <a:rPr lang="en-GB" sz="1600" dirty="0"/>
              <a:t>Wildlife spotting!</a:t>
            </a:r>
          </a:p>
          <a:p>
            <a:r>
              <a:rPr lang="en-GB" sz="1600" dirty="0"/>
              <a:t>Place names</a:t>
            </a:r>
          </a:p>
          <a:p>
            <a:r>
              <a:rPr lang="en-GB" sz="1600" dirty="0"/>
              <a:t>Weather – observe the effects of the wind and rain on features such as walls and gravestones.</a:t>
            </a:r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0414"/>
            <a:ext cx="9144000" cy="2327586"/>
          </a:xfrm>
          <a:prstGeom prst="rect">
            <a:avLst/>
          </a:prstGeom>
        </p:spPr>
      </p:pic>
      <p:pic>
        <p:nvPicPr>
          <p:cNvPr id="3076" name="Picture 4" descr="Minibeasts tallying blank block graph activity bugs and insects | Teaching  Resourc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29060"/>
            <a:ext cx="1723837" cy="2298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106" y="4538931"/>
            <a:ext cx="3206179" cy="24046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r="-2915" b="14695"/>
          <a:stretch/>
        </p:blipFill>
        <p:spPr>
          <a:xfrm>
            <a:off x="2987824" y="4444849"/>
            <a:ext cx="2733614" cy="166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865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/>
              <a:t>Field Studies </a:t>
            </a:r>
            <a:br>
              <a:rPr lang="en-GB" sz="3600" dirty="0"/>
            </a:br>
            <a:r>
              <a:rPr lang="en-GB" sz="3600" dirty="0"/>
              <a:t>Council Resources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1167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666" y="1502934"/>
            <a:ext cx="3119800" cy="4178862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5225135" y="1492243"/>
            <a:ext cx="3201582" cy="43480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" t="28590" r="3328" b="62201"/>
          <a:stretch/>
        </p:blipFill>
        <p:spPr>
          <a:xfrm>
            <a:off x="5277328" y="5921808"/>
            <a:ext cx="3647224" cy="28210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" t="36949" r="2950" b="53649"/>
          <a:stretch/>
        </p:blipFill>
        <p:spPr>
          <a:xfrm>
            <a:off x="107504" y="5731178"/>
            <a:ext cx="3662426" cy="28803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" t="70934" r="1063" b="19036"/>
          <a:stretch/>
        </p:blipFill>
        <p:spPr>
          <a:xfrm>
            <a:off x="5200702" y="6275669"/>
            <a:ext cx="3788026" cy="30901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" t="53317" r="1063" b="36616"/>
          <a:stretch/>
        </p:blipFill>
        <p:spPr>
          <a:xfrm>
            <a:off x="103372" y="6062861"/>
            <a:ext cx="3662426" cy="299874"/>
          </a:xfrm>
          <a:prstGeom prst="rect">
            <a:avLst/>
          </a:prstGeom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895" y="29443"/>
            <a:ext cx="2275227" cy="1114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0992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370" y="1442373"/>
            <a:ext cx="4419179" cy="3314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Surrounding Landscape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338" y="1417637"/>
            <a:ext cx="4442032" cy="32363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/>
              <a:t>Activities</a:t>
            </a:r>
          </a:p>
          <a:p>
            <a:r>
              <a:rPr lang="en-GB" sz="1800" dirty="0"/>
              <a:t>Go to a vantage point draw the view.</a:t>
            </a:r>
          </a:p>
          <a:p>
            <a:r>
              <a:rPr lang="en-GB" sz="1800" dirty="0"/>
              <a:t>Look at different views of the local area.</a:t>
            </a:r>
          </a:p>
          <a:p>
            <a:r>
              <a:rPr lang="en-GB" sz="1800" dirty="0"/>
              <a:t>Give students half a photograph or line drawing and students draw the other half. </a:t>
            </a:r>
          </a:p>
          <a:p>
            <a:r>
              <a:rPr lang="en-GB" sz="1800" dirty="0"/>
              <a:t>Think about how that view looked 100 years ago and how it will look in the future</a:t>
            </a:r>
            <a:r>
              <a:rPr lang="en-GB" sz="2400" dirty="0"/>
              <a:t>.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" t="28590" r="1750" b="44957"/>
          <a:stretch/>
        </p:blipFill>
        <p:spPr>
          <a:xfrm>
            <a:off x="5188748" y="5024844"/>
            <a:ext cx="3710674" cy="8103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63" y="4149080"/>
            <a:ext cx="3347864" cy="251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89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92" y="862095"/>
            <a:ext cx="2952750" cy="37052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Map Activities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30" y="1371179"/>
            <a:ext cx="5686978" cy="3715939"/>
          </a:xfrm>
        </p:spPr>
        <p:txBody>
          <a:bodyPr>
            <a:normAutofit/>
          </a:bodyPr>
          <a:lstStyle/>
          <a:p>
            <a:r>
              <a:rPr lang="en-GB" sz="1600" dirty="0"/>
              <a:t>Get each child’s to think about route to school and how they get there.</a:t>
            </a:r>
          </a:p>
          <a:p>
            <a:r>
              <a:rPr lang="en-GB" sz="1600" dirty="0"/>
              <a:t>Using their memory, ask them to draw a map of their route.</a:t>
            </a:r>
          </a:p>
          <a:p>
            <a:r>
              <a:rPr lang="en-GB" sz="1600" dirty="0"/>
              <a:t>Drawing birds eye images of object in school grounds.</a:t>
            </a:r>
          </a:p>
          <a:p>
            <a:r>
              <a:rPr lang="en-GB" sz="1600" dirty="0"/>
              <a:t>Draw a map of school grounds.</a:t>
            </a:r>
          </a:p>
          <a:p>
            <a:r>
              <a:rPr lang="en-GB" sz="1600" dirty="0"/>
              <a:t>Start looking at maps – explore different types – street map, OS map, theme park, digital street map (google maps.)</a:t>
            </a:r>
          </a:p>
          <a:p>
            <a:r>
              <a:rPr lang="en-GB" sz="1600" dirty="0"/>
              <a:t>Introduce map of the local area to the school. Identify different features – road, rivers, paths, </a:t>
            </a:r>
          </a:p>
          <a:p>
            <a:r>
              <a:rPr lang="en-GB" sz="1600" dirty="0"/>
              <a:t>Draw a map of local area, marking on places and features – shops, river, school, church or park as well as other places students might know well.</a:t>
            </a:r>
          </a:p>
          <a:p>
            <a:endParaRPr lang="en-GB" sz="700" dirty="0"/>
          </a:p>
          <a:p>
            <a:endParaRPr lang="en-GB" sz="700" dirty="0"/>
          </a:p>
          <a:p>
            <a:endParaRPr lang="en-GB" sz="700" dirty="0"/>
          </a:p>
          <a:p>
            <a:pPr marL="0" indent="0">
              <a:buNone/>
            </a:pPr>
            <a:endParaRPr lang="en-GB" sz="7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" t="28590" r="1750" b="44957"/>
          <a:stretch/>
        </p:blipFill>
        <p:spPr>
          <a:xfrm>
            <a:off x="5252583" y="4531575"/>
            <a:ext cx="3710674" cy="81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92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7994"/>
            <a:ext cx="8229600" cy="1143000"/>
          </a:xfrm>
        </p:spPr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0902" y="1176475"/>
            <a:ext cx="8229600" cy="3692685"/>
          </a:xfrm>
        </p:spPr>
        <p:txBody>
          <a:bodyPr>
            <a:normAutofit/>
          </a:bodyPr>
          <a:lstStyle/>
          <a:p>
            <a:endParaRPr lang="en-GB" sz="2000" dirty="0"/>
          </a:p>
          <a:p>
            <a:pPr marL="0" indent="0" algn="ctr">
              <a:buNone/>
            </a:pPr>
            <a:r>
              <a:rPr lang="en-GB" sz="2400" dirty="0"/>
              <a:t>Natural places provide important spaces for teaching and learning. Schools in Pembrokeshire are often able to access greenspace, beaches or woodlands.</a:t>
            </a:r>
          </a:p>
          <a:p>
            <a:pPr algn="ctr"/>
            <a:endParaRPr lang="en-GB" sz="2400" dirty="0"/>
          </a:p>
          <a:p>
            <a:pPr marL="0" indent="0" algn="ctr">
              <a:buNone/>
            </a:pPr>
            <a:r>
              <a:rPr lang="en-GB" sz="2400" dirty="0"/>
              <a:t>Many local places also provided opportunities for progression, enhancing curriculum learning opportunities further with links to local heritage and a greater variety of natural habitats.</a:t>
            </a:r>
          </a:p>
        </p:txBody>
      </p:sp>
    </p:spTree>
    <p:extLst>
      <p:ext uri="{BB962C8B-B14F-4D97-AF65-F5344CB8AC3E}">
        <p14:creationId xmlns:p14="http://schemas.microsoft.com/office/powerpoint/2010/main" val="24214129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7994"/>
            <a:ext cx="8229600" cy="1143000"/>
          </a:xfrm>
        </p:spPr>
        <p:txBody>
          <a:bodyPr/>
          <a:lstStyle/>
          <a:p>
            <a:r>
              <a:rPr lang="en-GB" dirty="0"/>
              <a:t>Mapping Your Local Area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133325"/>
            <a:ext cx="4877223" cy="3657917"/>
          </a:xfrm>
          <a:prstGeom prst="rect">
            <a:avLst/>
          </a:prstGeom>
        </p:spPr>
      </p:pic>
      <p:pic>
        <p:nvPicPr>
          <p:cNvPr id="12" name="Picture 4" descr="Our Local Area Year 1 display | Map activities, Geography activities,  Preschool displays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841" y="1176475"/>
            <a:ext cx="2769393" cy="369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346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Drawing Maps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Use standard and non-standard units.</a:t>
            </a:r>
          </a:p>
          <a:p>
            <a:r>
              <a:rPr lang="en-GB" sz="2800" dirty="0"/>
              <a:t>Create scale drawings and maps of the local area.</a:t>
            </a:r>
          </a:p>
          <a:p>
            <a:r>
              <a:rPr lang="en-GB" sz="2800" dirty="0"/>
              <a:t>Create routes measuring distance and predict time.</a:t>
            </a:r>
          </a:p>
          <a:p>
            <a:r>
              <a:rPr lang="en-GB" sz="2800" dirty="0"/>
              <a:t>Add directions.</a:t>
            </a:r>
          </a:p>
          <a:p>
            <a:r>
              <a:rPr lang="en-GB" sz="2800" dirty="0"/>
              <a:t>Explore map symbols.</a:t>
            </a:r>
          </a:p>
          <a:p>
            <a:r>
              <a:rPr lang="en-GB" sz="2800" dirty="0"/>
              <a:t>Compare old and new maps.</a:t>
            </a:r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" t="62234" r="1393" b="19667"/>
          <a:stretch/>
        </p:blipFill>
        <p:spPr>
          <a:xfrm>
            <a:off x="4788023" y="3606643"/>
            <a:ext cx="4212661" cy="6223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" t="37804" r="1393" b="53842"/>
          <a:stretch/>
        </p:blipFill>
        <p:spPr>
          <a:xfrm>
            <a:off x="4788024" y="3334458"/>
            <a:ext cx="4212661" cy="28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55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74" y="264041"/>
            <a:ext cx="8667750" cy="6460497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60FD65B-3F8A-4096-8894-D09BC6A05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1698E1-7A44-4FCC-89EB-69A68E6A5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2F8169-3DB7-4311-AC74-784073BE82AA}"/>
              </a:ext>
            </a:extLst>
          </p:cNvPr>
          <p:cNvSpPr txBox="1"/>
          <p:nvPr/>
        </p:nvSpPr>
        <p:spPr>
          <a:xfrm>
            <a:off x="4716016" y="5660503"/>
            <a:ext cx="4320034" cy="8118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en-GB" sz="2000" b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C3C051-EB28-4860-970A-86F3499EC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562" y="5786553"/>
            <a:ext cx="3001372" cy="54004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1D9C458-DE2A-444A-95A7-D63CD565D797}"/>
              </a:ext>
            </a:extLst>
          </p:cNvPr>
          <p:cNvSpPr/>
          <p:nvPr/>
        </p:nvSpPr>
        <p:spPr>
          <a:xfrm>
            <a:off x="7863934" y="5863477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accent4"/>
                </a:solidFill>
                <a:hlinkClick r:id="rId4"/>
              </a:rPr>
              <a:t>webpage</a:t>
            </a:r>
            <a:endParaRPr lang="en-GB" b="1" dirty="0">
              <a:solidFill>
                <a:schemeClr val="accent4"/>
              </a:solidFill>
            </a:endParaRPr>
          </a:p>
        </p:txBody>
      </p:sp>
      <p:pic>
        <p:nvPicPr>
          <p:cNvPr id="11" name="Graphic 10" descr="Right pointing backhand index">
            <a:extLst>
              <a:ext uri="{FF2B5EF4-FFF2-40B4-BE49-F238E27FC236}">
                <a16:creationId xmlns:a16="http://schemas.microsoft.com/office/drawing/2014/main" id="{5054CC37-F5DF-4B7F-8F10-ADAB53A158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61049" y="5626303"/>
            <a:ext cx="914400" cy="9718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23539FB-AF73-4E44-8F83-D4EC8A554B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882" y="4606476"/>
            <a:ext cx="2950046" cy="183995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06456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1E6DCE5-5B23-4BBA-932F-BB88BF16D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504479"/>
          </a:xfrm>
        </p:spPr>
        <p:txBody>
          <a:bodyPr/>
          <a:lstStyle/>
          <a:p>
            <a:r>
              <a:rPr lang="en-US" dirty="0">
                <a:solidFill>
                  <a:srgbClr val="0091A5"/>
                </a:solidFill>
              </a:rPr>
              <a:t>Area, distance, location, maps</a:t>
            </a:r>
          </a:p>
        </p:txBody>
      </p: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65A4513E-03C3-4A4E-A32A-29BC72015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824" y="116632"/>
            <a:ext cx="1838325" cy="31208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3C3C4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3D547C-3D41-451A-ADCD-5A0ED700E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5625" y="6413500"/>
            <a:ext cx="2133600" cy="365125"/>
          </a:xfrm>
        </p:spPr>
        <p:txBody>
          <a:bodyPr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EB79DAB-90E4-4F14-9B31-761BB9951B41}" type="slidenum">
              <a:rPr kumimoji="0" lang="en-GB" sz="900" b="1" i="0" u="none" strike="noStrike" kern="1200" cap="none" spc="0" normalizeH="0" baseline="0" noProof="0" smtClean="0">
                <a:ln>
                  <a:noFill/>
                </a:ln>
                <a:solidFill>
                  <a:srgbClr val="3C3C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3C3C4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3CBC36-1226-4939-9807-656E7B338022}"/>
              </a:ext>
            </a:extLst>
          </p:cNvPr>
          <p:cNvSpPr txBox="1"/>
          <p:nvPr/>
        </p:nvSpPr>
        <p:spPr>
          <a:xfrm>
            <a:off x="1057438" y="1039077"/>
            <a:ext cx="5114227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Wales environmental information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82D2F0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webpage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82D2F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15" descr="Right pointing backhand index">
            <a:extLst>
              <a:ext uri="{FF2B5EF4-FFF2-40B4-BE49-F238E27FC236}">
                <a16:creationId xmlns:a16="http://schemas.microsoft.com/office/drawing/2014/main" id="{85F5BB37-47F0-415A-B1C1-9929BE6872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0885" y="878889"/>
            <a:ext cx="791704" cy="91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09A9FC-8DF4-4B96-B2BE-266B6ED5DA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79" y="1827310"/>
            <a:ext cx="8928546" cy="469311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F74EA8-C99E-45C5-9A94-DAAE3D329C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5730" r="771" b="4442"/>
          <a:stretch/>
        </p:blipFill>
        <p:spPr>
          <a:xfrm>
            <a:off x="102047" y="1816132"/>
            <a:ext cx="8862442" cy="449318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4D2EA1-A71F-4FF1-BE87-72BC65712C8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4287" r="771" b="3921"/>
          <a:stretch/>
        </p:blipFill>
        <p:spPr>
          <a:xfrm>
            <a:off x="-42294" y="1711952"/>
            <a:ext cx="8862443" cy="451799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4635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Listed Buildings in Pembrokeshire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4144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1" y="1173113"/>
            <a:ext cx="7283152" cy="51180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" t="37666" r="780" b="54784"/>
          <a:stretch/>
        </p:blipFill>
        <p:spPr>
          <a:xfrm>
            <a:off x="5398454" y="4610163"/>
            <a:ext cx="3528391" cy="2160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" t="55283" r="2696" b="37167"/>
          <a:stretch/>
        </p:blipFill>
        <p:spPr>
          <a:xfrm>
            <a:off x="5398454" y="4879070"/>
            <a:ext cx="3456383" cy="21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57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20081" t="14668" r="19493" b="5653"/>
          <a:stretch/>
        </p:blipFill>
        <p:spPr>
          <a:xfrm>
            <a:off x="395536" y="273692"/>
            <a:ext cx="8435280" cy="625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4586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Recording Observations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482" y="1700808"/>
            <a:ext cx="3640408" cy="4608512"/>
          </a:xfrm>
        </p:spPr>
        <p:txBody>
          <a:bodyPr>
            <a:normAutofit/>
          </a:bodyPr>
          <a:lstStyle/>
          <a:p>
            <a:r>
              <a:rPr lang="en-GB" sz="2000" dirty="0"/>
              <a:t>Drawing pictures/sketches</a:t>
            </a:r>
          </a:p>
          <a:p>
            <a:r>
              <a:rPr lang="en-GB" sz="2000" dirty="0"/>
              <a:t>Annotating maps</a:t>
            </a:r>
          </a:p>
          <a:p>
            <a:r>
              <a:rPr lang="en-GB" sz="2000" dirty="0"/>
              <a:t>Digital Photographs </a:t>
            </a:r>
          </a:p>
          <a:p>
            <a:r>
              <a:rPr lang="en-GB" sz="2000" dirty="0"/>
              <a:t>Voice Recorders</a:t>
            </a:r>
          </a:p>
          <a:p>
            <a:r>
              <a:rPr lang="en-GB" sz="2000" dirty="0"/>
              <a:t>Sound Map </a:t>
            </a:r>
          </a:p>
          <a:p>
            <a:r>
              <a:rPr lang="en-GB" sz="2000" dirty="0"/>
              <a:t>Collecting natural and man made objects.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0414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10" name="Picture 2" descr="Resultado de imagen de local area class display | Geography activities,  Teaching geography, Geography lesson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890" y="1396269"/>
            <a:ext cx="4402568" cy="330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" t="28150" r="1063" b="54233"/>
          <a:stretch/>
        </p:blipFill>
        <p:spPr>
          <a:xfrm>
            <a:off x="5398454" y="4573795"/>
            <a:ext cx="3432230" cy="49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6244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7994"/>
            <a:ext cx="8229600" cy="1143000"/>
          </a:xfrm>
        </p:spPr>
        <p:txBody>
          <a:bodyPr/>
          <a:lstStyle/>
          <a:p>
            <a:r>
              <a:rPr lang="en-GB" dirty="0"/>
              <a:t>Village Model</a:t>
            </a:r>
          </a:p>
        </p:txBody>
      </p:sp>
      <p:pic>
        <p:nvPicPr>
          <p:cNvPr id="1026" name="Picture 2" descr="Carrwood Primary School Year 1 Garnet - Carrwood Primary Schoo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68505"/>
            <a:ext cx="9036496" cy="312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032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60648"/>
            <a:ext cx="7704856" cy="621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068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636" y="1008221"/>
            <a:ext cx="1911006" cy="191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79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PODS Partners</a:t>
            </a:r>
            <a:br>
              <a:rPr lang="en-GB" dirty="0"/>
            </a:br>
            <a:r>
              <a:rPr lang="en-GB" dirty="0"/>
              <a:t>that can support</a:t>
            </a:r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6" r="18545"/>
          <a:stretch/>
        </p:blipFill>
        <p:spPr bwMode="auto">
          <a:xfrm>
            <a:off x="7347952" y="2504876"/>
            <a:ext cx="1473423" cy="125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08" y="3121362"/>
            <a:ext cx="2813697" cy="106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573" y="1154212"/>
            <a:ext cx="2275227" cy="1114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677" y="1417323"/>
            <a:ext cx="1001554" cy="103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55" y="1102975"/>
            <a:ext cx="1433373" cy="184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396" y="4215004"/>
            <a:ext cx="1605378" cy="879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068" y="3314424"/>
            <a:ext cx="1050855" cy="125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987" y="3892412"/>
            <a:ext cx="1032028" cy="105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607" y="3880085"/>
            <a:ext cx="1660361" cy="87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63256" y="5269990"/>
            <a:ext cx="2085013" cy="225572"/>
          </a:xfrm>
          <a:prstGeom prst="rect">
            <a:avLst/>
          </a:prstGeom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449" y="2789703"/>
            <a:ext cx="2376678" cy="910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124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02787" y="1176475"/>
            <a:ext cx="6366993" cy="407437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5400" b="1" dirty="0">
                <a:solidFill>
                  <a:srgbClr val="00B050"/>
                </a:solidFill>
              </a:rPr>
              <a:t>What local environments do you have in close proximity to your school?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4817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694" y="3797690"/>
            <a:ext cx="3373650" cy="1897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Case Study – Using Local Area</a:t>
            </a:r>
            <a:br>
              <a:rPr lang="en-GB" dirty="0"/>
            </a:br>
            <a:r>
              <a:rPr lang="en-GB" dirty="0"/>
              <a:t>Ysgol Waldo Williams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074" y="190165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The ‘Waldo Way Walk’ and The New Curriculum:</a:t>
            </a:r>
          </a:p>
          <a:p>
            <a:r>
              <a:rPr lang="en-GB" sz="2000" dirty="0"/>
              <a:t>Hook - Heritage Tour in Haverfordwest </a:t>
            </a:r>
          </a:p>
          <a:p>
            <a:r>
              <a:rPr lang="en-GB" sz="2000" dirty="0"/>
              <a:t>Year 6 Heritage Project</a:t>
            </a:r>
          </a:p>
          <a:p>
            <a:r>
              <a:rPr lang="en-US" sz="2000" dirty="0"/>
              <a:t>Year 1 and 2 – Historical Buildings </a:t>
            </a:r>
          </a:p>
          <a:p>
            <a:r>
              <a:rPr lang="en-US" sz="2000" dirty="0"/>
              <a:t>Exit Point - The Waldo Way Walk – </a:t>
            </a:r>
            <a:r>
              <a:rPr lang="en-US" sz="2000" dirty="0" err="1"/>
              <a:t>Preseli</a:t>
            </a:r>
            <a:r>
              <a:rPr lang="en-US" sz="2000" dirty="0"/>
              <a:t> Mountains</a:t>
            </a:r>
            <a:endParaRPr lang="en-GB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1179" y="3797690"/>
            <a:ext cx="2561182" cy="191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975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7994"/>
            <a:ext cx="8229600" cy="1143000"/>
          </a:xfrm>
        </p:spPr>
        <p:txBody>
          <a:bodyPr/>
          <a:lstStyle/>
          <a:p>
            <a:r>
              <a:rPr lang="en-GB" dirty="0"/>
              <a:t>Planning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0902" y="1176475"/>
            <a:ext cx="8229600" cy="3692685"/>
          </a:xfrm>
        </p:spPr>
        <p:txBody>
          <a:bodyPr>
            <a:normAutofit fontScale="92500" lnSpcReduction="20000"/>
          </a:bodyPr>
          <a:lstStyle/>
          <a:p>
            <a:r>
              <a:rPr lang="en-GB" sz="2800" dirty="0"/>
              <a:t>Recce – walk as students would walk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B050"/>
                </a:solidFill>
              </a:rPr>
              <a:t>(average 1km = 15 minutes, double at minimum for students)</a:t>
            </a:r>
          </a:p>
          <a:p>
            <a:r>
              <a:rPr lang="en-GB" sz="2800" dirty="0"/>
              <a:t>Identify hazards </a:t>
            </a:r>
          </a:p>
          <a:p>
            <a:r>
              <a:rPr lang="en-GB" sz="2800" dirty="0"/>
              <a:t>Familiarise yourself with the Highway Code</a:t>
            </a:r>
          </a:p>
          <a:p>
            <a:r>
              <a:rPr lang="en-GB" sz="2800" dirty="0"/>
              <a:t>Check the forecast when planning your trip</a:t>
            </a:r>
          </a:p>
          <a:p>
            <a:r>
              <a:rPr lang="en-GB" sz="2800" dirty="0"/>
              <a:t>Decide on your route – circular walk or a to b</a:t>
            </a:r>
          </a:p>
          <a:p>
            <a:r>
              <a:rPr lang="en-GB" sz="2800" dirty="0"/>
              <a:t>Ratio 1:8</a:t>
            </a:r>
          </a:p>
          <a:p>
            <a:r>
              <a:rPr lang="en-GB" sz="2800" dirty="0"/>
              <a:t>Contingency plan</a:t>
            </a:r>
          </a:p>
          <a:p>
            <a:r>
              <a:rPr lang="en-GB" dirty="0"/>
              <a:t>Risk Assessment 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9" name="Picture 4" descr="https://encrypted-tbn0.gstatic.com/images?q=tbn:ANd9GcQlwNxw7KeoDWmyiwYMHtJFJEUfl9Iau1Y4geHggtq32CV1kLnc&amp;usqp=CA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256" y="717722"/>
            <a:ext cx="1788293" cy="178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141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7994"/>
            <a:ext cx="8229600" cy="1143000"/>
          </a:xfrm>
        </p:spPr>
        <p:txBody>
          <a:bodyPr/>
          <a:lstStyle/>
          <a:p>
            <a:r>
              <a:rPr lang="en-GB" dirty="0"/>
              <a:t>What you will need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07405"/>
            <a:ext cx="3898776" cy="2904517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First Aid Kit</a:t>
            </a:r>
          </a:p>
          <a:p>
            <a:r>
              <a:rPr lang="en-GB" dirty="0"/>
              <a:t>High Visibility jacket</a:t>
            </a:r>
          </a:p>
          <a:p>
            <a:r>
              <a:rPr lang="en-GB" dirty="0"/>
              <a:t>Clip Board</a:t>
            </a:r>
          </a:p>
          <a:p>
            <a:r>
              <a:rPr lang="en-GB" dirty="0"/>
              <a:t>Go to bag of Resources</a:t>
            </a:r>
          </a:p>
          <a:p>
            <a:r>
              <a:rPr lang="en-GB" dirty="0"/>
              <a:t>Resources for activity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9218" name="Picture 2" descr="Why I Hate Field Trips (And How I Learned to Deal) - WeAreTeacher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80269"/>
            <a:ext cx="3893911" cy="219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96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03" y="44624"/>
            <a:ext cx="9039797" cy="6402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203" y="2217401"/>
            <a:ext cx="5187877" cy="3908762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Google Maps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Street View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Bing Maps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Free GIS Platform for schools: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https://schools.esriuk.com/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067" y="3863181"/>
            <a:ext cx="3694124" cy="22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144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196" y="89189"/>
            <a:ext cx="8229600" cy="1143000"/>
          </a:xfrm>
        </p:spPr>
        <p:txBody>
          <a:bodyPr/>
          <a:lstStyle/>
          <a:p>
            <a:r>
              <a:rPr lang="en-GB" dirty="0"/>
              <a:t>Maps by PODS and PCNPA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185" y="1062772"/>
            <a:ext cx="8251615" cy="57952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580" y="1159115"/>
            <a:ext cx="7535844" cy="462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94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Maps by PODS and PCNPA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07" y="1091049"/>
            <a:ext cx="8280920" cy="576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214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18932</TotalTime>
  <Words>697</Words>
  <Application>Microsoft Office PowerPoint</Application>
  <PresentationFormat>On-screen Show (4:3)</PresentationFormat>
  <Paragraphs>121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Wingdings</vt:lpstr>
      <vt:lpstr>Office Theme</vt:lpstr>
      <vt:lpstr>NRW PPT 2010 Final</vt:lpstr>
      <vt:lpstr>Outdoor Learning in  Your Local Area </vt:lpstr>
      <vt:lpstr>Introduction</vt:lpstr>
      <vt:lpstr>PowerPoint Presentation</vt:lpstr>
      <vt:lpstr>Case Study – Using Local Area Ysgol Waldo Williams</vt:lpstr>
      <vt:lpstr>Planning</vt:lpstr>
      <vt:lpstr>What you will need</vt:lpstr>
      <vt:lpstr>PowerPoint Presentation</vt:lpstr>
      <vt:lpstr>Maps by PODS and PCNPA</vt:lpstr>
      <vt:lpstr>Maps by PODS and PCNPA</vt:lpstr>
      <vt:lpstr>A Sense of Place</vt:lpstr>
      <vt:lpstr>Exploring Your Local Area</vt:lpstr>
      <vt:lpstr>Field Studies  Council (FSC)</vt:lpstr>
      <vt:lpstr>Sensory Activities</vt:lpstr>
      <vt:lpstr>Literacy Activities</vt:lpstr>
      <vt:lpstr>Inspiration from your surroundings</vt:lpstr>
      <vt:lpstr>On Your Journey…</vt:lpstr>
      <vt:lpstr>Field Studies  Council Resources</vt:lpstr>
      <vt:lpstr>Surrounding Landscape</vt:lpstr>
      <vt:lpstr>Map Activities </vt:lpstr>
      <vt:lpstr>Mapping Your Local Area</vt:lpstr>
      <vt:lpstr>Drawing Maps</vt:lpstr>
      <vt:lpstr>PowerPoint Presentation</vt:lpstr>
      <vt:lpstr>Area, distance, location, maps</vt:lpstr>
      <vt:lpstr>Listed Buildings in Pembrokeshire</vt:lpstr>
      <vt:lpstr>PowerPoint Presentation</vt:lpstr>
      <vt:lpstr>Recording Observations</vt:lpstr>
      <vt:lpstr>Village Model</vt:lpstr>
      <vt:lpstr>PowerPoint Presentation</vt:lpstr>
      <vt:lpstr>PODS Partners that can support</vt:lpstr>
    </vt:vector>
  </TitlesOfParts>
  <Company>Pembrokeshire Coast National 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Ysgolion Awyr Agored Sir Benfro</dc:title>
  <dc:creator>Bryony Rees</dc:creator>
  <cp:lastModifiedBy>Bryony Rees</cp:lastModifiedBy>
  <cp:revision>106</cp:revision>
  <dcterms:created xsi:type="dcterms:W3CDTF">2020-08-20T09:24:00Z</dcterms:created>
  <dcterms:modified xsi:type="dcterms:W3CDTF">2022-06-30T12:27:39Z</dcterms:modified>
</cp:coreProperties>
</file>