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0" r:id="rId2"/>
    <p:sldId id="353" r:id="rId3"/>
    <p:sldId id="355" r:id="rId4"/>
    <p:sldId id="359" r:id="rId5"/>
    <p:sldId id="352" r:id="rId6"/>
    <p:sldId id="356" r:id="rId7"/>
    <p:sldId id="360" r:id="rId8"/>
    <p:sldId id="354" r:id="rId9"/>
    <p:sldId id="347" r:id="rId10"/>
    <p:sldId id="348" r:id="rId11"/>
    <p:sldId id="349" r:id="rId12"/>
    <p:sldId id="350" r:id="rId13"/>
    <p:sldId id="351" r:id="rId14"/>
    <p:sldId id="358" r:id="rId15"/>
    <p:sldId id="345" r:id="rId16"/>
    <p:sldId id="266" r:id="rId17"/>
    <p:sldId id="264" r:id="rId18"/>
    <p:sldId id="265" r:id="rId19"/>
    <p:sldId id="357" r:id="rId20"/>
    <p:sldId id="259" r:id="rId21"/>
  </p:sldIdLst>
  <p:sldSz cx="9144000" cy="6858000" type="screen4x3"/>
  <p:notesSz cx="7102475" cy="102314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944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163" cy="51276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6" y="1"/>
            <a:ext cx="3078163" cy="512763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7BC3643D-6988-40D2-B7FD-3BE5F0A5DDA3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924425"/>
            <a:ext cx="5683250" cy="4027488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18676"/>
            <a:ext cx="3078163" cy="512763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6" y="9718676"/>
            <a:ext cx="3078163" cy="512763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46A7C156-A8D7-41B0-BE3A-F223029EA5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043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Risk assessments are important because they help you to:</a:t>
            </a:r>
          </a:p>
          <a:p>
            <a:endParaRPr lang="en-GB" sz="1300" dirty="0"/>
          </a:p>
          <a:p>
            <a:r>
              <a:rPr lang="en-GB" sz="1300" dirty="0"/>
              <a:t>Spot hazards.</a:t>
            </a:r>
          </a:p>
          <a:p>
            <a:r>
              <a:rPr lang="en-GB" sz="1300" dirty="0"/>
              <a:t>Think about the potential harm.</a:t>
            </a:r>
          </a:p>
          <a:p>
            <a:r>
              <a:rPr lang="en-GB" sz="1300" dirty="0"/>
              <a:t>Identify people who may be at risk.</a:t>
            </a:r>
          </a:p>
          <a:p>
            <a:r>
              <a:rPr lang="en-GB" sz="1300" dirty="0"/>
              <a:t>Protect the people at risk.</a:t>
            </a:r>
          </a:p>
          <a:p>
            <a:r>
              <a:rPr lang="en-GB" sz="1300" dirty="0"/>
              <a:t>Plan the work safely.</a:t>
            </a:r>
          </a:p>
          <a:p>
            <a:r>
              <a:rPr lang="en-GB" sz="1300" dirty="0"/>
              <a:t>Review existing controls.</a:t>
            </a:r>
          </a:p>
          <a:p>
            <a:r>
              <a:rPr lang="en-GB" sz="1300" dirty="0"/>
              <a:t>Make improvements.</a:t>
            </a:r>
          </a:p>
          <a:p>
            <a:r>
              <a:rPr lang="en-GB" sz="1300" dirty="0"/>
              <a:t>Comply with the law.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A68AE-01C1-4B29-8277-2EE02652BE0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9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A68AE-01C1-4B29-8277-2EE02652BE0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13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18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15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783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72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125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2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87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554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759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113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17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43B23-EB42-460A-8252-5EE392B55F16}" type="datetimeFigureOut">
              <a:rPr lang="en-GB" smtClean="0"/>
              <a:t>11/10/2022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57B9B-E184-4EF3-859D-A4E65ECB75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103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Relationship Id="rId9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420" y="5069802"/>
            <a:ext cx="2085013" cy="2255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730" y="5020325"/>
            <a:ext cx="1459441" cy="550097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69368" y="2688451"/>
            <a:ext cx="6587008" cy="2331874"/>
          </a:xfrm>
        </p:spPr>
        <p:txBody>
          <a:bodyPr>
            <a:normAutofit lnSpcReduction="10000"/>
          </a:bodyPr>
          <a:lstStyle/>
          <a:p>
            <a:r>
              <a:rPr lang="en-GB" sz="4400" b="1" dirty="0">
                <a:solidFill>
                  <a:srgbClr val="FFC000"/>
                </a:solidFill>
              </a:rPr>
              <a:t>Developing Your</a:t>
            </a:r>
          </a:p>
          <a:p>
            <a:r>
              <a:rPr lang="en-GB" sz="4400" b="1" dirty="0">
                <a:solidFill>
                  <a:srgbClr val="FFC000"/>
                </a:solidFill>
              </a:rPr>
              <a:t>School Grounds</a:t>
            </a:r>
            <a:br>
              <a:rPr lang="en-GB" sz="5400" b="1" dirty="0"/>
            </a:br>
            <a:endParaRPr lang="en-GB" sz="5400" dirty="0"/>
          </a:p>
          <a:p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7CCA74-F24E-0129-806F-7E4BB03B811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587" y="1277060"/>
            <a:ext cx="2073411" cy="211266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9D5B4FA-6C5E-786C-DACE-2F0018A680E5}"/>
              </a:ext>
            </a:extLst>
          </p:cNvPr>
          <p:cNvSpPr txBox="1">
            <a:spLocks/>
          </p:cNvSpPr>
          <p:nvPr/>
        </p:nvSpPr>
        <p:spPr>
          <a:xfrm>
            <a:off x="1639221" y="639573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+mn-lt"/>
              </a:rPr>
              <a:t>Pembrokeshire Outdoor Schools (PODS)</a:t>
            </a:r>
          </a:p>
        </p:txBody>
      </p:sp>
      <p:pic>
        <p:nvPicPr>
          <p:cNvPr id="1026" name="Picture 2" descr="Cosheston VC School (@CoshestonVC) / Twitter">
            <a:extLst>
              <a:ext uri="{FF2B5EF4-FFF2-40B4-BE49-F238E27FC236}">
                <a16:creationId xmlns:a16="http://schemas.microsoft.com/office/drawing/2014/main" id="{763DC71F-98C6-54CA-A324-6AA284120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0" y="1738210"/>
            <a:ext cx="2011676" cy="2011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1625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/>
          <a:lstStyle/>
          <a:p>
            <a:r>
              <a:rPr lang="en-GB" dirty="0"/>
              <a:t>Cosheston School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BFA426-5E3F-68D9-C7F3-A13B675949B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77" b="1255"/>
          <a:stretch/>
        </p:blipFill>
        <p:spPr>
          <a:xfrm>
            <a:off x="457200" y="1112841"/>
            <a:ext cx="3937963" cy="40443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88E12F-F957-9F41-D2F6-00DE2F17284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4" r="-6444" b="2064"/>
          <a:stretch/>
        </p:blipFill>
        <p:spPr>
          <a:xfrm>
            <a:off x="4962154" y="1112841"/>
            <a:ext cx="3724646" cy="405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031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Cosheston School </a:t>
            </a:r>
            <a:r>
              <a:rPr lang="en-GB" dirty="0" err="1"/>
              <a:t>Grouds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16" name="Picture 15" descr="A picture containing tree, outdoor, grass, plant&#10;&#10;Description automatically generated">
            <a:extLst>
              <a:ext uri="{FF2B5EF4-FFF2-40B4-BE49-F238E27FC236}">
                <a16:creationId xmlns:a16="http://schemas.microsoft.com/office/drawing/2014/main" id="{04B35C8F-7BD3-F967-B03B-A93337D5D9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507" y="1181624"/>
            <a:ext cx="4081723" cy="3061292"/>
          </a:xfrm>
          <a:prstGeom prst="rect">
            <a:avLst/>
          </a:prstGeom>
        </p:spPr>
      </p:pic>
      <p:pic>
        <p:nvPicPr>
          <p:cNvPr id="9" name="Picture 8" descr="A picture containing grass, outdoor, wooden&#10;&#10;Description automatically generated">
            <a:extLst>
              <a:ext uri="{FF2B5EF4-FFF2-40B4-BE49-F238E27FC236}">
                <a16:creationId xmlns:a16="http://schemas.microsoft.com/office/drawing/2014/main" id="{3C24BDC0-B947-0020-C88A-397923F483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255" b="20876"/>
          <a:stretch/>
        </p:blipFill>
        <p:spPr>
          <a:xfrm>
            <a:off x="183859" y="1216740"/>
            <a:ext cx="3929391" cy="4054047"/>
          </a:xfrm>
          <a:prstGeom prst="rect">
            <a:avLst/>
          </a:prstGeom>
        </p:spPr>
      </p:pic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540B9813-0537-8AA8-F2CC-45AEC1F564B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42" r="-7852" b="17689"/>
          <a:stretch/>
        </p:blipFill>
        <p:spPr>
          <a:xfrm>
            <a:off x="3428613" y="3592958"/>
            <a:ext cx="2770472" cy="172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34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034B1-8242-B110-6B44-1CACBBC6F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4221" y="1963171"/>
            <a:ext cx="3895557" cy="3484984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What is good about your school grounds at the moment?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525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420" y="5069802"/>
            <a:ext cx="2085013" cy="2255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730" y="5020325"/>
            <a:ext cx="1459441" cy="550097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82992" y="2082163"/>
            <a:ext cx="7772400" cy="1470025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GB" sz="3600" dirty="0"/>
              <a:t>What would you like in your school grounds for learning and play?</a:t>
            </a:r>
            <a:br>
              <a:rPr lang="en-GB" sz="4800" b="1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95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034B1-8242-B110-6B44-1CACBBC6F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624" y="1347054"/>
            <a:ext cx="6768752" cy="3147050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What have your learnt about that is connected to nature and the outdoors?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967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19704" y="2326425"/>
            <a:ext cx="5698976" cy="21116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How could your schools grounds be improved?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46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17994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Problems and Solutions! 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1361662"/>
            <a:ext cx="7571184" cy="43025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What are the current problems with the grounds and where?</a:t>
            </a:r>
          </a:p>
          <a:p>
            <a:pPr marL="0" indent="0" algn="ctr">
              <a:buNone/>
            </a:pPr>
            <a:r>
              <a:rPr lang="en-GB" sz="3600" dirty="0"/>
              <a:t>How could these things be improved or changed?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677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18694"/>
            <a:ext cx="8263302" cy="4384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Look at images of well developed outside spaces.</a:t>
            </a: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63C1FCE6-A397-773F-32D3-FB6C8ACED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rgbClr val="7030A0"/>
                </a:solidFill>
              </a:rPr>
              <a:t>Slideshow! 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2262339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59632" y="1862833"/>
            <a:ext cx="7300003" cy="39407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Map your feelings on different areas of the school grounds.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FEF24FAF-DD61-6518-DEEA-3900AFC49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Student Surveyors!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5721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8737" y="1437487"/>
            <a:ext cx="7820910" cy="39321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en-GB" sz="4000" dirty="0"/>
              <a:t>Take lots of images from every angle to capture the grounds as it is and annotate the pictures.</a:t>
            </a: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C03643D0-A697-C72E-3971-8FD342016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Take lots of photos!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29293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11560" y="1916085"/>
            <a:ext cx="8263302" cy="4384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/>
              <a:t>Name an area of the grounds that you could add something, an area you would take away something and somewhere you find interesting.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0CDBB582-447A-DE99-08D5-84B5B595C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3">
                    <a:lumMod val="75000"/>
                  </a:schemeClr>
                </a:solidFill>
              </a:rPr>
              <a:t>Plus, minus, interesting!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476731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0349" y="1423067"/>
            <a:ext cx="8263302" cy="43844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/>
              <a:t>Rate different areas 1-10.</a:t>
            </a:r>
          </a:p>
          <a:p>
            <a:pPr marL="0" indent="0" algn="ctr">
              <a:buNone/>
            </a:pPr>
            <a:r>
              <a:rPr lang="en-GB" sz="4000" dirty="0"/>
              <a:t>Now work out the mean, median and mode of the results and compare results.</a:t>
            </a:r>
            <a:endParaRPr lang="en-GB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9D2E581F-CE83-CF4E-F947-A8C5F57F1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1143000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00B0F0"/>
                </a:solidFill>
              </a:rPr>
              <a:t>Rate the Grounds!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64199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6448" y="1176475"/>
            <a:ext cx="6851104" cy="39087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b="1" dirty="0"/>
              <a:t>Mean</a:t>
            </a:r>
            <a:r>
              <a:rPr lang="en-GB" sz="2400" dirty="0"/>
              <a:t> = A mean in maths is the average of a data set, found by adding all numbers together and then dividing the sum of the numbers by the number of numbers.</a:t>
            </a:r>
          </a:p>
          <a:p>
            <a:pPr marL="0" indent="0" algn="ctr">
              <a:buNone/>
            </a:pPr>
            <a:r>
              <a:rPr lang="en-GB" sz="2400" b="1" dirty="0"/>
              <a:t>Median = </a:t>
            </a:r>
            <a:r>
              <a:rPr lang="en-GB" sz="2400" dirty="0"/>
              <a:t>The median of a set of numbers put in ascending order and finding the middle number in that list.</a:t>
            </a:r>
          </a:p>
          <a:p>
            <a:pPr marL="0" indent="0" algn="ctr">
              <a:buNone/>
            </a:pPr>
            <a:r>
              <a:rPr lang="en-GB" sz="2400" b="1" dirty="0"/>
              <a:t>Mode = </a:t>
            </a:r>
            <a:r>
              <a:rPr lang="en-GB" sz="2400" dirty="0"/>
              <a:t>The mode of a set of numbers is the one that appears most often.</a:t>
            </a:r>
            <a:endParaRPr lang="en-GB" sz="1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E5513901-1105-B2A3-BC0C-F75B8BDAC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392" y="154059"/>
            <a:ext cx="8229600" cy="1143000"/>
          </a:xfrm>
        </p:spPr>
        <p:txBody>
          <a:bodyPr>
            <a:normAutofit/>
          </a:bodyPr>
          <a:lstStyle/>
          <a:p>
            <a:r>
              <a:rPr lang="en-GB" sz="6000" b="1" dirty="0">
                <a:solidFill>
                  <a:srgbClr val="00B0F0"/>
                </a:solidFill>
              </a:rPr>
              <a:t>Rate the Grounds!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820210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1127"/>
            <a:ext cx="9144000" cy="2278033"/>
          </a:xfrm>
          <a:prstGeom prst="rect">
            <a:avLst/>
          </a:prstGeom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2606" y="-117593"/>
            <a:ext cx="8229600" cy="1143000"/>
          </a:xfrm>
        </p:spPr>
        <p:txBody>
          <a:bodyPr/>
          <a:lstStyle/>
          <a:p>
            <a:r>
              <a:rPr lang="en-GB" dirty="0"/>
              <a:t>Your School Grounds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7957" y="967061"/>
            <a:ext cx="8229600" cy="46035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Every person must mark on the map: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>
                <a:solidFill>
                  <a:srgbClr val="0070C0"/>
                </a:solidFill>
              </a:rPr>
              <a:t>Where you play most often </a:t>
            </a:r>
            <a:r>
              <a:rPr lang="en-GB" sz="2000" b="1" dirty="0">
                <a:solidFill>
                  <a:srgbClr val="0070C0"/>
                </a:solidFill>
              </a:rPr>
              <a:t>DARK BLUE </a:t>
            </a:r>
          </a:p>
          <a:p>
            <a:pPr marL="0" indent="0">
              <a:buNone/>
            </a:pPr>
            <a:r>
              <a:rPr lang="en-GB" sz="2000" dirty="0"/>
              <a:t>Where you go to be alone</a:t>
            </a:r>
            <a:r>
              <a:rPr lang="en-GB" sz="2000" b="1" dirty="0"/>
              <a:t> BLACK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B0F0"/>
                </a:solidFill>
              </a:rPr>
              <a:t>The place with the best view </a:t>
            </a:r>
            <a:r>
              <a:rPr lang="en-GB" sz="2000" b="1" dirty="0">
                <a:solidFill>
                  <a:srgbClr val="00B0F0"/>
                </a:solidFill>
              </a:rPr>
              <a:t>LIGHT BLUE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0B050"/>
                </a:solidFill>
              </a:rPr>
              <a:t>The place to find lots of wildlife and nature </a:t>
            </a:r>
            <a:r>
              <a:rPr lang="en-GB" sz="2000" b="1" dirty="0">
                <a:solidFill>
                  <a:srgbClr val="00B050"/>
                </a:solidFill>
              </a:rPr>
              <a:t>GREEN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/>
                </a:solidFill>
              </a:rPr>
              <a:t>Best place for being physically active </a:t>
            </a:r>
            <a:r>
              <a:rPr lang="en-GB" sz="2000" b="1" dirty="0">
                <a:solidFill>
                  <a:srgbClr val="7030A0"/>
                </a:solidFill>
              </a:rPr>
              <a:t>PURPLE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CC6600"/>
                </a:solidFill>
              </a:rPr>
              <a:t>The quietest space </a:t>
            </a:r>
            <a:r>
              <a:rPr lang="en-GB" sz="2000" b="1" dirty="0">
                <a:solidFill>
                  <a:srgbClr val="CC6600"/>
                </a:solidFill>
              </a:rPr>
              <a:t>BROWN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</a:rPr>
              <a:t>A good place to relax </a:t>
            </a:r>
            <a:r>
              <a:rPr lang="en-GB" sz="2000" b="1" dirty="0">
                <a:solidFill>
                  <a:srgbClr val="FFC000"/>
                </a:solidFill>
              </a:rPr>
              <a:t>ORANGE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0000"/>
                </a:solidFill>
              </a:rPr>
              <a:t>A dangerous place </a:t>
            </a:r>
            <a:r>
              <a:rPr lang="en-GB" sz="2000" b="1" dirty="0">
                <a:solidFill>
                  <a:srgbClr val="FF0000"/>
                </a:solidFill>
              </a:rPr>
              <a:t>RED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0066"/>
                </a:solidFill>
              </a:rPr>
              <a:t>A safe place </a:t>
            </a:r>
            <a:r>
              <a:rPr lang="en-GB" sz="2000" b="1" dirty="0">
                <a:solidFill>
                  <a:srgbClr val="FF0066"/>
                </a:solidFill>
              </a:rPr>
              <a:t>PINK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21506" name="Picture 2" descr="Setting up and running a school gard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172" y="2007566"/>
            <a:ext cx="3146996" cy="204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115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EFCAD8-12AE-5540-EF49-CCABD3E3329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1C160F-8AFF-09E3-D115-4D1BF400B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64D33F-0547-5A1F-D50F-96AA7008301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5B8EB5-3AD8-F37E-8310-6168BF910D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65" y="564333"/>
            <a:ext cx="5220072" cy="3711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78BA17-2354-458F-D4E5-CCA637B646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73016"/>
            <a:ext cx="4019116" cy="3014337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ADEFB6C9-0E26-0D97-30DF-6B154ACEF17A}"/>
              </a:ext>
            </a:extLst>
          </p:cNvPr>
          <p:cNvSpPr txBox="1">
            <a:spLocks/>
          </p:cNvSpPr>
          <p:nvPr/>
        </p:nvSpPr>
        <p:spPr>
          <a:xfrm>
            <a:off x="5076056" y="117994"/>
            <a:ext cx="3610744" cy="136679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Ideas</a:t>
            </a:r>
          </a:p>
        </p:txBody>
      </p:sp>
    </p:spTree>
    <p:extLst>
      <p:ext uri="{BB962C8B-B14F-4D97-AF65-F5344CB8AC3E}">
        <p14:creationId xmlns:p14="http://schemas.microsoft.com/office/powerpoint/2010/main" val="3602241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7DFE426-A3DF-BBB1-772C-36A87E8843B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D6A23E-963A-C410-8E4F-F4E6A06A5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BC5C82-D533-09B6-7693-E5463CFF2E6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9C9092-6D03-7107-8EA4-9722CAFF9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18" y="295136"/>
            <a:ext cx="3609752" cy="270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97267"/>
            <a:ext cx="3441091" cy="6117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12" y="3356014"/>
            <a:ext cx="3810000" cy="370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7900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BB262F-FC04-5441-FE30-3137841E0A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9AF13B-1C58-F87A-0E90-9400A340B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4F7CFC-181D-42DA-7EA7-CE1B71261D3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B1E785-5D3E-DB72-93F5-4477ED44F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5635638" cy="3757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487680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4554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26C8DE-D5B1-9858-C054-21F2FDC6283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276E7F-096B-5354-8C9C-EC0D45B49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793108-A394-A25E-E420-D7478B8DC09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4A7BB1-7ED4-5F9A-2906-245E3B6B0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3074" name="Picture 2" descr="How To Make a Hedgehog House | Build Your Own Hedgehog House | Homebase">
            <a:extLst>
              <a:ext uri="{FF2B5EF4-FFF2-40B4-BE49-F238E27FC236}">
                <a16:creationId xmlns:a16="http://schemas.microsoft.com/office/drawing/2014/main" id="{64DD3920-77E4-D7B9-9196-1C29E0A7F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48063" y="188640"/>
            <a:ext cx="3564359" cy="239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C339CE-91F3-4379-1CF8-9163418D05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0" t="-241" r="11125" b="3646"/>
          <a:stretch/>
        </p:blipFill>
        <p:spPr>
          <a:xfrm>
            <a:off x="4103214" y="3068960"/>
            <a:ext cx="4768977" cy="3433076"/>
          </a:xfrm>
          <a:prstGeom prst="rect">
            <a:avLst/>
          </a:prstGeom>
        </p:spPr>
      </p:pic>
      <p:pic>
        <p:nvPicPr>
          <p:cNvPr id="3076" name="Picture 4" descr="How to make a log pile to provide shelter for garden wildlife | Natural  History Museum">
            <a:extLst>
              <a:ext uri="{FF2B5EF4-FFF2-40B4-BE49-F238E27FC236}">
                <a16:creationId xmlns:a16="http://schemas.microsoft.com/office/drawing/2014/main" id="{B576CB99-0C52-91A4-DA98-810E8C6C5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44149"/>
            <a:ext cx="4940084" cy="258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Wildlife Photography with a Trail Camera Trap">
            <a:extLst>
              <a:ext uri="{FF2B5EF4-FFF2-40B4-BE49-F238E27FC236}">
                <a16:creationId xmlns:a16="http://schemas.microsoft.com/office/drawing/2014/main" id="{B1584FAB-777D-87AE-D06F-A84C13C84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90" y="3717032"/>
            <a:ext cx="3440873" cy="258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403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A13503A-0E3F-F2D5-6D62-F33177D3102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26A53F-17A8-A369-4E2C-00D6A7F5D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454" y="5250850"/>
            <a:ext cx="1459441" cy="5500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075254-9F71-D26E-A844-EB76683F7F3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5766E9-F0BD-C031-A2B8-61A3D21EE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7744" y="5335369"/>
            <a:ext cx="2085013" cy="225572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40" y="752943"/>
            <a:ext cx="3236913" cy="576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839" y="908720"/>
            <a:ext cx="5976664" cy="336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521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7663</TotalTime>
  <Words>390</Words>
  <Application>Microsoft Office PowerPoint</Application>
  <PresentationFormat>On-screen Show (4:3)</PresentationFormat>
  <Paragraphs>54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PowerPoint Presentation</vt:lpstr>
      <vt:lpstr>Cosheston School</vt:lpstr>
      <vt:lpstr>Cosheston School Grouds</vt:lpstr>
      <vt:lpstr>PowerPoint Presentation</vt:lpstr>
      <vt:lpstr>What would you like in your school grounds for learning and play? </vt:lpstr>
      <vt:lpstr>PowerPoint Presentation</vt:lpstr>
      <vt:lpstr>PowerPoint Presentation</vt:lpstr>
      <vt:lpstr>Problems and Solutions! </vt:lpstr>
      <vt:lpstr>Slideshow! </vt:lpstr>
      <vt:lpstr>Student Surveyors! </vt:lpstr>
      <vt:lpstr>Take lots of photos! </vt:lpstr>
      <vt:lpstr>Plus, minus, interesting! </vt:lpstr>
      <vt:lpstr>Rate the Grounds! </vt:lpstr>
      <vt:lpstr>Rate the Grounds! </vt:lpstr>
      <vt:lpstr>Your School Grounds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Bryony Rees</dc:creator>
  <cp:lastModifiedBy>Bryony Rees</cp:lastModifiedBy>
  <cp:revision>13</cp:revision>
  <cp:lastPrinted>2022-09-26T10:36:08Z</cp:lastPrinted>
  <dcterms:created xsi:type="dcterms:W3CDTF">2020-02-03T12:01:31Z</dcterms:created>
  <dcterms:modified xsi:type="dcterms:W3CDTF">2022-10-11T11:00:47Z</dcterms:modified>
</cp:coreProperties>
</file>