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handoutMasterIdLst>
    <p:handoutMasterId r:id="rId31"/>
  </p:handoutMasterIdLst>
  <p:sldIdLst>
    <p:sldId id="256" r:id="rId2"/>
    <p:sldId id="257" r:id="rId3"/>
    <p:sldId id="258" r:id="rId4"/>
    <p:sldId id="259" r:id="rId5"/>
    <p:sldId id="260" r:id="rId6"/>
    <p:sldId id="283" r:id="rId7"/>
    <p:sldId id="264" r:id="rId8"/>
    <p:sldId id="284" r:id="rId9"/>
    <p:sldId id="261" r:id="rId10"/>
    <p:sldId id="262" r:id="rId11"/>
    <p:sldId id="263" r:id="rId12"/>
    <p:sldId id="265" r:id="rId13"/>
    <p:sldId id="266" r:id="rId14"/>
    <p:sldId id="267" r:id="rId15"/>
    <p:sldId id="273" r:id="rId16"/>
    <p:sldId id="274" r:id="rId17"/>
    <p:sldId id="275" r:id="rId18"/>
    <p:sldId id="285" r:id="rId19"/>
    <p:sldId id="268" r:id="rId20"/>
    <p:sldId id="276" r:id="rId21"/>
    <p:sldId id="277" r:id="rId22"/>
    <p:sldId id="278" r:id="rId23"/>
    <p:sldId id="269" r:id="rId24"/>
    <p:sldId id="270" r:id="rId25"/>
    <p:sldId id="279" r:id="rId26"/>
    <p:sldId id="280" r:id="rId27"/>
    <p:sldId id="271" r:id="rId28"/>
    <p:sldId id="281" r:id="rId29"/>
    <p:sldId id="282" r:id="rId30"/>
  </p:sldIdLst>
  <p:sldSz cx="12192000" cy="6858000"/>
  <p:notesSz cx="6718300" cy="9855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FA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BC257B-BB08-49E1-8627-1ECF5BB5056D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CD6BDB4-4683-40EE-9717-7E78C016CFA3}">
      <dgm:prSet phldrT="[Text]"/>
      <dgm:spPr/>
      <dgm:t>
        <a:bodyPr/>
        <a:lstStyle/>
        <a:p>
          <a:r>
            <a:rPr lang="en-GB" dirty="0"/>
            <a:t>Using the Outdoor environment to gather data or complete activity</a:t>
          </a:r>
        </a:p>
      </dgm:t>
    </dgm:pt>
    <dgm:pt modelId="{EC7AC885-43A6-4FBF-8D0D-E27B189BC69F}" type="parTrans" cxnId="{1515E68F-626F-42A7-9009-33A3F381197A}">
      <dgm:prSet/>
      <dgm:spPr/>
      <dgm:t>
        <a:bodyPr/>
        <a:lstStyle/>
        <a:p>
          <a:endParaRPr lang="en-GB"/>
        </a:p>
      </dgm:t>
    </dgm:pt>
    <dgm:pt modelId="{4AD035F9-B6C0-4086-9819-C6F690237953}" type="sibTrans" cxnId="{1515E68F-626F-42A7-9009-33A3F381197A}">
      <dgm:prSet/>
      <dgm:spPr/>
      <dgm:t>
        <a:bodyPr/>
        <a:lstStyle/>
        <a:p>
          <a:endParaRPr lang="en-GB"/>
        </a:p>
      </dgm:t>
    </dgm:pt>
    <dgm:pt modelId="{E98A7D87-E784-4C3F-A76E-F7D6AC51EA8C}">
      <dgm:prSet phldrT="[Text]"/>
      <dgm:spPr/>
      <dgm:t>
        <a:bodyPr/>
        <a:lstStyle/>
        <a:p>
          <a:r>
            <a:rPr lang="en-GB" dirty="0"/>
            <a:t>Extending the activity by developing skills back in the classroom</a:t>
          </a:r>
        </a:p>
      </dgm:t>
    </dgm:pt>
    <dgm:pt modelId="{C3CBDD12-E5FD-4E13-A421-6D73D6FE53BD}" type="parTrans" cxnId="{9ED9B401-3228-4933-8EDA-4108DA35EA11}">
      <dgm:prSet/>
      <dgm:spPr/>
      <dgm:t>
        <a:bodyPr/>
        <a:lstStyle/>
        <a:p>
          <a:endParaRPr lang="en-GB"/>
        </a:p>
      </dgm:t>
    </dgm:pt>
    <dgm:pt modelId="{97964156-CA98-420D-A8D2-3E55F0C95429}" type="sibTrans" cxnId="{9ED9B401-3228-4933-8EDA-4108DA35EA11}">
      <dgm:prSet/>
      <dgm:spPr/>
      <dgm:t>
        <a:bodyPr/>
        <a:lstStyle/>
        <a:p>
          <a:endParaRPr lang="en-GB"/>
        </a:p>
      </dgm:t>
    </dgm:pt>
    <dgm:pt modelId="{9C30FE77-74EA-420C-A8C1-8BB89E240B08}">
      <dgm:prSet phldrT="[Text]"/>
      <dgm:spPr/>
      <dgm:t>
        <a:bodyPr/>
        <a:lstStyle/>
        <a:p>
          <a:r>
            <a:rPr lang="en-GB" dirty="0"/>
            <a:t>Reflection and evaluation to feed in to next activity</a:t>
          </a:r>
        </a:p>
      </dgm:t>
    </dgm:pt>
    <dgm:pt modelId="{1E1C719F-993A-4801-91E9-E1972975FA09}" type="parTrans" cxnId="{92DEAAE9-2FAB-49E9-8A71-ECBD553F833B}">
      <dgm:prSet/>
      <dgm:spPr/>
      <dgm:t>
        <a:bodyPr/>
        <a:lstStyle/>
        <a:p>
          <a:endParaRPr lang="en-GB"/>
        </a:p>
      </dgm:t>
    </dgm:pt>
    <dgm:pt modelId="{CFAAC447-5FF7-4B32-9FDD-C5B5714C826C}" type="sibTrans" cxnId="{92DEAAE9-2FAB-49E9-8A71-ECBD553F833B}">
      <dgm:prSet/>
      <dgm:spPr/>
      <dgm:t>
        <a:bodyPr/>
        <a:lstStyle/>
        <a:p>
          <a:endParaRPr lang="en-GB"/>
        </a:p>
      </dgm:t>
    </dgm:pt>
    <dgm:pt modelId="{51D9352D-C40A-4761-8505-6A64297BF956}">
      <dgm:prSet phldrT="[Text]"/>
      <dgm:spPr/>
      <dgm:t>
        <a:bodyPr/>
        <a:lstStyle/>
        <a:p>
          <a:r>
            <a:rPr lang="en-GB" dirty="0"/>
            <a:t>Overt teaching of a skill within the classroom</a:t>
          </a:r>
        </a:p>
      </dgm:t>
    </dgm:pt>
    <dgm:pt modelId="{91C26C02-8941-412C-9796-E9AB6E3398DD}" type="parTrans" cxnId="{10434414-596A-4BD9-AF50-DF40EBCB5004}">
      <dgm:prSet/>
      <dgm:spPr/>
      <dgm:t>
        <a:bodyPr/>
        <a:lstStyle/>
        <a:p>
          <a:endParaRPr lang="en-GB"/>
        </a:p>
      </dgm:t>
    </dgm:pt>
    <dgm:pt modelId="{788ED53D-CEAE-4291-ADB0-B0525B2E1A15}" type="sibTrans" cxnId="{10434414-596A-4BD9-AF50-DF40EBCB5004}">
      <dgm:prSet/>
      <dgm:spPr/>
      <dgm:t>
        <a:bodyPr/>
        <a:lstStyle/>
        <a:p>
          <a:endParaRPr lang="en-GB"/>
        </a:p>
      </dgm:t>
    </dgm:pt>
    <dgm:pt modelId="{DDD02571-1546-48BC-A08A-8825DD9164E5}">
      <dgm:prSet phldrT="[Text]"/>
      <dgm:spPr/>
      <dgm:t>
        <a:bodyPr/>
        <a:lstStyle/>
        <a:p>
          <a:r>
            <a:rPr lang="en-GB" dirty="0"/>
            <a:t>Placing that skill within a real life context</a:t>
          </a:r>
        </a:p>
      </dgm:t>
    </dgm:pt>
    <dgm:pt modelId="{DA7AD5F8-BDE8-4B82-9B01-A88B13E3326E}" type="sibTrans" cxnId="{1D9276B5-F22E-409F-8762-AD4002DC08E5}">
      <dgm:prSet/>
      <dgm:spPr/>
      <dgm:t>
        <a:bodyPr/>
        <a:lstStyle/>
        <a:p>
          <a:endParaRPr lang="en-GB"/>
        </a:p>
      </dgm:t>
    </dgm:pt>
    <dgm:pt modelId="{EBF2DCDE-8F49-4CEA-AFF8-DC85D432F0E6}" type="parTrans" cxnId="{1D9276B5-F22E-409F-8762-AD4002DC08E5}">
      <dgm:prSet/>
      <dgm:spPr/>
      <dgm:t>
        <a:bodyPr/>
        <a:lstStyle/>
        <a:p>
          <a:endParaRPr lang="en-GB"/>
        </a:p>
      </dgm:t>
    </dgm:pt>
    <dgm:pt modelId="{BE3C5B09-7F56-4B74-B9AC-B3E4C7E4B44F}" type="pres">
      <dgm:prSet presAssocID="{B3BC257B-BB08-49E1-8627-1ECF5BB5056D}" presName="cycle" presStyleCnt="0">
        <dgm:presLayoutVars>
          <dgm:dir/>
          <dgm:resizeHandles val="exact"/>
        </dgm:presLayoutVars>
      </dgm:prSet>
      <dgm:spPr/>
    </dgm:pt>
    <dgm:pt modelId="{AE4DD167-616B-4F88-BB5A-33B47D563359}" type="pres">
      <dgm:prSet presAssocID="{DDD02571-1546-48BC-A08A-8825DD9164E5}" presName="dummy" presStyleCnt="0"/>
      <dgm:spPr/>
    </dgm:pt>
    <dgm:pt modelId="{AC1D9937-804C-4D63-85E0-B41CB78E9016}" type="pres">
      <dgm:prSet presAssocID="{DDD02571-1546-48BC-A08A-8825DD9164E5}" presName="node" presStyleLbl="revTx" presStyleIdx="0" presStyleCnt="5" custScaleX="168162" custRadScaleRad="116927" custRadScaleInc="40229">
        <dgm:presLayoutVars>
          <dgm:bulletEnabled val="1"/>
        </dgm:presLayoutVars>
      </dgm:prSet>
      <dgm:spPr/>
    </dgm:pt>
    <dgm:pt modelId="{DF10636F-1C98-41F7-A8CC-C3CFE5D450FC}" type="pres">
      <dgm:prSet presAssocID="{DA7AD5F8-BDE8-4B82-9B01-A88B13E3326E}" presName="sibTrans" presStyleLbl="node1" presStyleIdx="0" presStyleCnt="5"/>
      <dgm:spPr/>
    </dgm:pt>
    <dgm:pt modelId="{1A1D43F0-EB42-4283-869A-89DD3281C40F}" type="pres">
      <dgm:prSet presAssocID="{4CD6BDB4-4683-40EE-9717-7E78C016CFA3}" presName="dummy" presStyleCnt="0"/>
      <dgm:spPr/>
    </dgm:pt>
    <dgm:pt modelId="{F3BBB91C-E713-4FF2-994A-6B8B6EE2E04E}" type="pres">
      <dgm:prSet presAssocID="{4CD6BDB4-4683-40EE-9717-7E78C016CFA3}" presName="node" presStyleLbl="revTx" presStyleIdx="1" presStyleCnt="5" custScaleX="201066" custRadScaleRad="120920" custRadScaleInc="-15743">
        <dgm:presLayoutVars>
          <dgm:bulletEnabled val="1"/>
        </dgm:presLayoutVars>
      </dgm:prSet>
      <dgm:spPr/>
    </dgm:pt>
    <dgm:pt modelId="{0F003CD4-4324-46E1-9A28-A7B3F4C59AB1}" type="pres">
      <dgm:prSet presAssocID="{4AD035F9-B6C0-4086-9819-C6F690237953}" presName="sibTrans" presStyleLbl="node1" presStyleIdx="1" presStyleCnt="5"/>
      <dgm:spPr/>
    </dgm:pt>
    <dgm:pt modelId="{DA8A83CC-F382-47B4-8E57-F3694AD03BD4}" type="pres">
      <dgm:prSet presAssocID="{E98A7D87-E784-4C3F-A76E-F7D6AC51EA8C}" presName="dummy" presStyleCnt="0"/>
      <dgm:spPr/>
    </dgm:pt>
    <dgm:pt modelId="{EE7219E5-3FF0-4C05-81F2-BF48C1293DCC}" type="pres">
      <dgm:prSet presAssocID="{E98A7D87-E784-4C3F-A76E-F7D6AC51EA8C}" presName="node" presStyleLbl="revTx" presStyleIdx="2" presStyleCnt="5">
        <dgm:presLayoutVars>
          <dgm:bulletEnabled val="1"/>
        </dgm:presLayoutVars>
      </dgm:prSet>
      <dgm:spPr/>
    </dgm:pt>
    <dgm:pt modelId="{EB235984-465C-47BF-AF94-8EC3BE269E1D}" type="pres">
      <dgm:prSet presAssocID="{97964156-CA98-420D-A8D2-3E55F0C95429}" presName="sibTrans" presStyleLbl="node1" presStyleIdx="2" presStyleCnt="5"/>
      <dgm:spPr/>
    </dgm:pt>
    <dgm:pt modelId="{F2E17BC3-16FD-42F0-989F-17EA38C24E64}" type="pres">
      <dgm:prSet presAssocID="{9C30FE77-74EA-420C-A8C1-8BB89E240B08}" presName="dummy" presStyleCnt="0"/>
      <dgm:spPr/>
    </dgm:pt>
    <dgm:pt modelId="{D8E24D53-44F1-4975-8C5A-5EF86645BAE1}" type="pres">
      <dgm:prSet presAssocID="{9C30FE77-74EA-420C-A8C1-8BB89E240B08}" presName="node" presStyleLbl="revTx" presStyleIdx="3" presStyleCnt="5" custScaleX="135087">
        <dgm:presLayoutVars>
          <dgm:bulletEnabled val="1"/>
        </dgm:presLayoutVars>
      </dgm:prSet>
      <dgm:spPr/>
    </dgm:pt>
    <dgm:pt modelId="{D4B424A6-40C5-4D23-9CE7-F7F2DAEA738C}" type="pres">
      <dgm:prSet presAssocID="{CFAAC447-5FF7-4B32-9FDD-C5B5714C826C}" presName="sibTrans" presStyleLbl="node1" presStyleIdx="3" presStyleCnt="5"/>
      <dgm:spPr/>
    </dgm:pt>
    <dgm:pt modelId="{2EDCC892-ACD7-40E6-9C95-8CC88D49FE39}" type="pres">
      <dgm:prSet presAssocID="{51D9352D-C40A-4761-8505-6A64297BF956}" presName="dummy" presStyleCnt="0"/>
      <dgm:spPr/>
    </dgm:pt>
    <dgm:pt modelId="{AEB8A4EE-DEBF-423F-9B2C-F01C39741700}" type="pres">
      <dgm:prSet presAssocID="{51D9352D-C40A-4761-8505-6A64297BF956}" presName="node" presStyleLbl="revTx" presStyleIdx="4" presStyleCnt="5" custRadScaleRad="109405" custRadScaleInc="-26307">
        <dgm:presLayoutVars>
          <dgm:bulletEnabled val="1"/>
        </dgm:presLayoutVars>
      </dgm:prSet>
      <dgm:spPr/>
    </dgm:pt>
    <dgm:pt modelId="{5C510D0B-1264-48E8-98A4-8BB5F0C1E9F2}" type="pres">
      <dgm:prSet presAssocID="{788ED53D-CEAE-4291-ADB0-B0525B2E1A15}" presName="sibTrans" presStyleLbl="node1" presStyleIdx="4" presStyleCnt="5"/>
      <dgm:spPr/>
    </dgm:pt>
  </dgm:ptLst>
  <dgm:cxnLst>
    <dgm:cxn modelId="{9ED9B401-3228-4933-8EDA-4108DA35EA11}" srcId="{B3BC257B-BB08-49E1-8627-1ECF5BB5056D}" destId="{E98A7D87-E784-4C3F-A76E-F7D6AC51EA8C}" srcOrd="2" destOrd="0" parTransId="{C3CBDD12-E5FD-4E13-A421-6D73D6FE53BD}" sibTransId="{97964156-CA98-420D-A8D2-3E55F0C95429}"/>
    <dgm:cxn modelId="{04A5BD03-9F69-42AE-82D8-5570F08E037B}" type="presOf" srcId="{DDD02571-1546-48BC-A08A-8825DD9164E5}" destId="{AC1D9937-804C-4D63-85E0-B41CB78E9016}" srcOrd="0" destOrd="0" presId="urn:microsoft.com/office/officeart/2005/8/layout/cycle1"/>
    <dgm:cxn modelId="{C286A10B-4F9E-4707-A0D0-45559A828F2B}" type="presOf" srcId="{51D9352D-C40A-4761-8505-6A64297BF956}" destId="{AEB8A4EE-DEBF-423F-9B2C-F01C39741700}" srcOrd="0" destOrd="0" presId="urn:microsoft.com/office/officeart/2005/8/layout/cycle1"/>
    <dgm:cxn modelId="{10434414-596A-4BD9-AF50-DF40EBCB5004}" srcId="{B3BC257B-BB08-49E1-8627-1ECF5BB5056D}" destId="{51D9352D-C40A-4761-8505-6A64297BF956}" srcOrd="4" destOrd="0" parTransId="{91C26C02-8941-412C-9796-E9AB6E3398DD}" sibTransId="{788ED53D-CEAE-4291-ADB0-B0525B2E1A15}"/>
    <dgm:cxn modelId="{02329F1F-C06E-45BB-BD39-38B0F6EB9966}" type="presOf" srcId="{97964156-CA98-420D-A8D2-3E55F0C95429}" destId="{EB235984-465C-47BF-AF94-8EC3BE269E1D}" srcOrd="0" destOrd="0" presId="urn:microsoft.com/office/officeart/2005/8/layout/cycle1"/>
    <dgm:cxn modelId="{7C027328-AA56-476F-A9E0-FA1825C81319}" type="presOf" srcId="{4AD035F9-B6C0-4086-9819-C6F690237953}" destId="{0F003CD4-4324-46E1-9A28-A7B3F4C59AB1}" srcOrd="0" destOrd="0" presId="urn:microsoft.com/office/officeart/2005/8/layout/cycle1"/>
    <dgm:cxn modelId="{8AEDEE2F-7225-47FD-8535-0E567B9620DB}" type="presOf" srcId="{9C30FE77-74EA-420C-A8C1-8BB89E240B08}" destId="{D8E24D53-44F1-4975-8C5A-5EF86645BAE1}" srcOrd="0" destOrd="0" presId="urn:microsoft.com/office/officeart/2005/8/layout/cycle1"/>
    <dgm:cxn modelId="{898B3B36-F4EA-464F-A864-47163BAAF421}" type="presOf" srcId="{CFAAC447-5FF7-4B32-9FDD-C5B5714C826C}" destId="{D4B424A6-40C5-4D23-9CE7-F7F2DAEA738C}" srcOrd="0" destOrd="0" presId="urn:microsoft.com/office/officeart/2005/8/layout/cycle1"/>
    <dgm:cxn modelId="{CA39E380-C6D3-4507-8400-21C8E9ACC717}" type="presOf" srcId="{E98A7D87-E784-4C3F-A76E-F7D6AC51EA8C}" destId="{EE7219E5-3FF0-4C05-81F2-BF48C1293DCC}" srcOrd="0" destOrd="0" presId="urn:microsoft.com/office/officeart/2005/8/layout/cycle1"/>
    <dgm:cxn modelId="{60F14887-3160-4371-843C-471403B2177F}" type="presOf" srcId="{DA7AD5F8-BDE8-4B82-9B01-A88B13E3326E}" destId="{DF10636F-1C98-41F7-A8CC-C3CFE5D450FC}" srcOrd="0" destOrd="0" presId="urn:microsoft.com/office/officeart/2005/8/layout/cycle1"/>
    <dgm:cxn modelId="{1515E68F-626F-42A7-9009-33A3F381197A}" srcId="{B3BC257B-BB08-49E1-8627-1ECF5BB5056D}" destId="{4CD6BDB4-4683-40EE-9717-7E78C016CFA3}" srcOrd="1" destOrd="0" parTransId="{EC7AC885-43A6-4FBF-8D0D-E27B189BC69F}" sibTransId="{4AD035F9-B6C0-4086-9819-C6F690237953}"/>
    <dgm:cxn modelId="{223F5895-777F-4681-89EB-F88E5881DC5D}" type="presOf" srcId="{788ED53D-CEAE-4291-ADB0-B0525B2E1A15}" destId="{5C510D0B-1264-48E8-98A4-8BB5F0C1E9F2}" srcOrd="0" destOrd="0" presId="urn:microsoft.com/office/officeart/2005/8/layout/cycle1"/>
    <dgm:cxn modelId="{AC63A2A7-8831-4F34-AD4D-2304A6A67A6F}" type="presOf" srcId="{B3BC257B-BB08-49E1-8627-1ECF5BB5056D}" destId="{BE3C5B09-7F56-4B74-B9AC-B3E4C7E4B44F}" srcOrd="0" destOrd="0" presId="urn:microsoft.com/office/officeart/2005/8/layout/cycle1"/>
    <dgm:cxn modelId="{1D9276B5-F22E-409F-8762-AD4002DC08E5}" srcId="{B3BC257B-BB08-49E1-8627-1ECF5BB5056D}" destId="{DDD02571-1546-48BC-A08A-8825DD9164E5}" srcOrd="0" destOrd="0" parTransId="{EBF2DCDE-8F49-4CEA-AFF8-DC85D432F0E6}" sibTransId="{DA7AD5F8-BDE8-4B82-9B01-A88B13E3326E}"/>
    <dgm:cxn modelId="{92DEAAE9-2FAB-49E9-8A71-ECBD553F833B}" srcId="{B3BC257B-BB08-49E1-8627-1ECF5BB5056D}" destId="{9C30FE77-74EA-420C-A8C1-8BB89E240B08}" srcOrd="3" destOrd="0" parTransId="{1E1C719F-993A-4801-91E9-E1972975FA09}" sibTransId="{CFAAC447-5FF7-4B32-9FDD-C5B5714C826C}"/>
    <dgm:cxn modelId="{E05823EB-9A38-4EBA-B522-6B6E2A20A398}" type="presOf" srcId="{4CD6BDB4-4683-40EE-9717-7E78C016CFA3}" destId="{F3BBB91C-E713-4FF2-994A-6B8B6EE2E04E}" srcOrd="0" destOrd="0" presId="urn:microsoft.com/office/officeart/2005/8/layout/cycle1"/>
    <dgm:cxn modelId="{A0274100-6352-4111-92C8-D43C5B093DBB}" type="presParOf" srcId="{BE3C5B09-7F56-4B74-B9AC-B3E4C7E4B44F}" destId="{AE4DD167-616B-4F88-BB5A-33B47D563359}" srcOrd="0" destOrd="0" presId="urn:microsoft.com/office/officeart/2005/8/layout/cycle1"/>
    <dgm:cxn modelId="{2EFFF490-0C09-4809-B2A0-F87AE080FC7F}" type="presParOf" srcId="{BE3C5B09-7F56-4B74-B9AC-B3E4C7E4B44F}" destId="{AC1D9937-804C-4D63-85E0-B41CB78E9016}" srcOrd="1" destOrd="0" presId="urn:microsoft.com/office/officeart/2005/8/layout/cycle1"/>
    <dgm:cxn modelId="{95CAD528-542C-4DD1-AB7C-0D530B3EB295}" type="presParOf" srcId="{BE3C5B09-7F56-4B74-B9AC-B3E4C7E4B44F}" destId="{DF10636F-1C98-41F7-A8CC-C3CFE5D450FC}" srcOrd="2" destOrd="0" presId="urn:microsoft.com/office/officeart/2005/8/layout/cycle1"/>
    <dgm:cxn modelId="{3EB2BA0D-2B09-4030-BDF3-3E1C8E1411AC}" type="presParOf" srcId="{BE3C5B09-7F56-4B74-B9AC-B3E4C7E4B44F}" destId="{1A1D43F0-EB42-4283-869A-89DD3281C40F}" srcOrd="3" destOrd="0" presId="urn:microsoft.com/office/officeart/2005/8/layout/cycle1"/>
    <dgm:cxn modelId="{6AFF8E77-412D-4E30-84FB-C9361CD4F028}" type="presParOf" srcId="{BE3C5B09-7F56-4B74-B9AC-B3E4C7E4B44F}" destId="{F3BBB91C-E713-4FF2-994A-6B8B6EE2E04E}" srcOrd="4" destOrd="0" presId="urn:microsoft.com/office/officeart/2005/8/layout/cycle1"/>
    <dgm:cxn modelId="{0C5AF01F-0CCA-4DE0-8908-98D193DE43B9}" type="presParOf" srcId="{BE3C5B09-7F56-4B74-B9AC-B3E4C7E4B44F}" destId="{0F003CD4-4324-46E1-9A28-A7B3F4C59AB1}" srcOrd="5" destOrd="0" presId="urn:microsoft.com/office/officeart/2005/8/layout/cycle1"/>
    <dgm:cxn modelId="{45EE4C3B-0ED7-47E5-8FEF-ED09A92ECD85}" type="presParOf" srcId="{BE3C5B09-7F56-4B74-B9AC-B3E4C7E4B44F}" destId="{DA8A83CC-F382-47B4-8E57-F3694AD03BD4}" srcOrd="6" destOrd="0" presId="urn:microsoft.com/office/officeart/2005/8/layout/cycle1"/>
    <dgm:cxn modelId="{A37EF570-F47E-4DD5-BFDA-273DDACE9154}" type="presParOf" srcId="{BE3C5B09-7F56-4B74-B9AC-B3E4C7E4B44F}" destId="{EE7219E5-3FF0-4C05-81F2-BF48C1293DCC}" srcOrd="7" destOrd="0" presId="urn:microsoft.com/office/officeart/2005/8/layout/cycle1"/>
    <dgm:cxn modelId="{4B522834-532C-4D49-8289-08F999870C59}" type="presParOf" srcId="{BE3C5B09-7F56-4B74-B9AC-B3E4C7E4B44F}" destId="{EB235984-465C-47BF-AF94-8EC3BE269E1D}" srcOrd="8" destOrd="0" presId="urn:microsoft.com/office/officeart/2005/8/layout/cycle1"/>
    <dgm:cxn modelId="{86A0D515-E5D0-4257-9FEA-06AA47CB5938}" type="presParOf" srcId="{BE3C5B09-7F56-4B74-B9AC-B3E4C7E4B44F}" destId="{F2E17BC3-16FD-42F0-989F-17EA38C24E64}" srcOrd="9" destOrd="0" presId="urn:microsoft.com/office/officeart/2005/8/layout/cycle1"/>
    <dgm:cxn modelId="{949B0A8D-E33E-465B-B95F-450C1B932365}" type="presParOf" srcId="{BE3C5B09-7F56-4B74-B9AC-B3E4C7E4B44F}" destId="{D8E24D53-44F1-4975-8C5A-5EF86645BAE1}" srcOrd="10" destOrd="0" presId="urn:microsoft.com/office/officeart/2005/8/layout/cycle1"/>
    <dgm:cxn modelId="{A3C92199-DD04-4114-9760-451E59AB7CDC}" type="presParOf" srcId="{BE3C5B09-7F56-4B74-B9AC-B3E4C7E4B44F}" destId="{D4B424A6-40C5-4D23-9CE7-F7F2DAEA738C}" srcOrd="11" destOrd="0" presId="urn:microsoft.com/office/officeart/2005/8/layout/cycle1"/>
    <dgm:cxn modelId="{59B7D456-688C-4326-ACC4-164FD879B5EA}" type="presParOf" srcId="{BE3C5B09-7F56-4B74-B9AC-B3E4C7E4B44F}" destId="{2EDCC892-ACD7-40E6-9C95-8CC88D49FE39}" srcOrd="12" destOrd="0" presId="urn:microsoft.com/office/officeart/2005/8/layout/cycle1"/>
    <dgm:cxn modelId="{84000392-A111-4135-872C-2A82CB59517F}" type="presParOf" srcId="{BE3C5B09-7F56-4B74-B9AC-B3E4C7E4B44F}" destId="{AEB8A4EE-DEBF-423F-9B2C-F01C39741700}" srcOrd="13" destOrd="0" presId="urn:microsoft.com/office/officeart/2005/8/layout/cycle1"/>
    <dgm:cxn modelId="{2AF6D061-2AB0-4E35-8078-B7908E51F2E7}" type="presParOf" srcId="{BE3C5B09-7F56-4B74-B9AC-B3E4C7E4B44F}" destId="{5C510D0B-1264-48E8-98A4-8BB5F0C1E9F2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1D9937-804C-4D63-85E0-B41CB78E9016}">
      <dsp:nvSpPr>
        <dsp:cNvPr id="0" name=""/>
        <dsp:cNvSpPr/>
      </dsp:nvSpPr>
      <dsp:spPr>
        <a:xfrm>
          <a:off x="5688444" y="21106"/>
          <a:ext cx="2176822" cy="129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Placing that skill within a real life context</a:t>
          </a:r>
        </a:p>
      </dsp:txBody>
      <dsp:txXfrm>
        <a:off x="5688444" y="21106"/>
        <a:ext cx="2176822" cy="1294479"/>
      </dsp:txXfrm>
    </dsp:sp>
    <dsp:sp modelId="{DF10636F-1C98-41F7-A8CC-C3CFE5D450FC}">
      <dsp:nvSpPr>
        <dsp:cNvPr id="0" name=""/>
        <dsp:cNvSpPr/>
      </dsp:nvSpPr>
      <dsp:spPr>
        <a:xfrm>
          <a:off x="2997561" y="59189"/>
          <a:ext cx="4857694" cy="4857694"/>
        </a:xfrm>
        <a:prstGeom prst="circularArrow">
          <a:avLst>
            <a:gd name="adj1" fmla="val 5196"/>
            <a:gd name="adj2" fmla="val 335637"/>
            <a:gd name="adj3" fmla="val 21160603"/>
            <a:gd name="adj4" fmla="val 19622771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BB91C-E713-4FF2-994A-6B8B6EE2E04E}">
      <dsp:nvSpPr>
        <dsp:cNvPr id="0" name=""/>
        <dsp:cNvSpPr/>
      </dsp:nvSpPr>
      <dsp:spPr>
        <a:xfrm>
          <a:off x="6199569" y="2422990"/>
          <a:ext cx="2602757" cy="129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Using the Outdoor environment to gather data or complete activity</a:t>
          </a:r>
        </a:p>
      </dsp:txBody>
      <dsp:txXfrm>
        <a:off x="6199569" y="2422990"/>
        <a:ext cx="2602757" cy="1294479"/>
      </dsp:txXfrm>
    </dsp:sp>
    <dsp:sp modelId="{0F003CD4-4324-46E1-9A28-A7B3F4C59AB1}">
      <dsp:nvSpPr>
        <dsp:cNvPr id="0" name=""/>
        <dsp:cNvSpPr/>
      </dsp:nvSpPr>
      <dsp:spPr>
        <a:xfrm>
          <a:off x="3161735" y="-98165"/>
          <a:ext cx="4857694" cy="4857694"/>
        </a:xfrm>
        <a:prstGeom prst="circularArrow">
          <a:avLst>
            <a:gd name="adj1" fmla="val 5196"/>
            <a:gd name="adj2" fmla="val 335637"/>
            <a:gd name="adj3" fmla="val 5014621"/>
            <a:gd name="adj4" fmla="val 2402774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7219E5-3FF0-4C05-81F2-BF48C1293DCC}">
      <dsp:nvSpPr>
        <dsp:cNvPr id="0" name=""/>
        <dsp:cNvSpPr/>
      </dsp:nvSpPr>
      <dsp:spPr>
        <a:xfrm>
          <a:off x="4327289" y="3938079"/>
          <a:ext cx="1294479" cy="129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Extending the activity by developing skills back in the classroom</a:t>
          </a:r>
        </a:p>
      </dsp:txBody>
      <dsp:txXfrm>
        <a:off x="4327289" y="3938079"/>
        <a:ext cx="1294479" cy="1294479"/>
      </dsp:txXfrm>
    </dsp:sp>
    <dsp:sp modelId="{EB235984-465C-47BF-AF94-8EC3BE269E1D}">
      <dsp:nvSpPr>
        <dsp:cNvPr id="0" name=""/>
        <dsp:cNvSpPr/>
      </dsp:nvSpPr>
      <dsp:spPr>
        <a:xfrm>
          <a:off x="2545682" y="1083"/>
          <a:ext cx="4857694" cy="4857694"/>
        </a:xfrm>
        <a:prstGeom prst="circularArrow">
          <a:avLst>
            <a:gd name="adj1" fmla="val 5196"/>
            <a:gd name="adj2" fmla="val 335637"/>
            <a:gd name="adj3" fmla="val 8212003"/>
            <a:gd name="adj4" fmla="val 6448498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E24D53-44F1-4975-8C5A-5EF86645BAE1}">
      <dsp:nvSpPr>
        <dsp:cNvPr id="0" name=""/>
        <dsp:cNvSpPr/>
      </dsp:nvSpPr>
      <dsp:spPr>
        <a:xfrm>
          <a:off x="2050296" y="2448742"/>
          <a:ext cx="1748673" cy="129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Reflection and evaluation to feed in to next activity</a:t>
          </a:r>
        </a:p>
      </dsp:txBody>
      <dsp:txXfrm>
        <a:off x="2050296" y="2448742"/>
        <a:ext cx="1748673" cy="1294479"/>
      </dsp:txXfrm>
    </dsp:sp>
    <dsp:sp modelId="{D4B424A6-40C5-4D23-9CE7-F7F2DAEA738C}">
      <dsp:nvSpPr>
        <dsp:cNvPr id="0" name=""/>
        <dsp:cNvSpPr/>
      </dsp:nvSpPr>
      <dsp:spPr>
        <a:xfrm>
          <a:off x="2502104" y="-411732"/>
          <a:ext cx="4857694" cy="4857694"/>
        </a:xfrm>
        <a:prstGeom prst="circularArrow">
          <a:avLst>
            <a:gd name="adj1" fmla="val 5196"/>
            <a:gd name="adj2" fmla="val 335637"/>
            <a:gd name="adj3" fmla="val 11573986"/>
            <a:gd name="adj4" fmla="val 10106885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B8A4EE-DEBF-423F-9B2C-F01C39741700}">
      <dsp:nvSpPr>
        <dsp:cNvPr id="0" name=""/>
        <dsp:cNvSpPr/>
      </dsp:nvSpPr>
      <dsp:spPr>
        <a:xfrm>
          <a:off x="2739840" y="38944"/>
          <a:ext cx="1294479" cy="12944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Overt teaching of a skill within the classroom</a:t>
          </a:r>
        </a:p>
      </dsp:txBody>
      <dsp:txXfrm>
        <a:off x="2739840" y="38944"/>
        <a:ext cx="1294479" cy="1294479"/>
      </dsp:txXfrm>
    </dsp:sp>
    <dsp:sp modelId="{5C510D0B-1264-48E8-98A4-8BB5F0C1E9F2}">
      <dsp:nvSpPr>
        <dsp:cNvPr id="0" name=""/>
        <dsp:cNvSpPr/>
      </dsp:nvSpPr>
      <dsp:spPr>
        <a:xfrm>
          <a:off x="2733188" y="-324640"/>
          <a:ext cx="4857694" cy="4857694"/>
        </a:xfrm>
        <a:prstGeom prst="circularArrow">
          <a:avLst>
            <a:gd name="adj1" fmla="val 5196"/>
            <a:gd name="adj2" fmla="val 335637"/>
            <a:gd name="adj3" fmla="val 16757214"/>
            <a:gd name="adj4" fmla="val 14307141"/>
            <a:gd name="adj5" fmla="val 606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7B801-F37F-4558-99C2-5173F664B9C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79EF7-50BB-431D-B3EE-22DEC31B1A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676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62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675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113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527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04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2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813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741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099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136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080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353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7958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382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26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14AB9-ED4B-4AFB-8693-CB92E0D49CBB}" type="datetimeFigureOut">
              <a:rPr lang="en-GB" smtClean="0"/>
              <a:t>09/11/2022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4411BAA-6D95-4E09-9603-7318FD2215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609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2" y="2514598"/>
            <a:ext cx="8915399" cy="2262781"/>
          </a:xfrm>
        </p:spPr>
        <p:txBody>
          <a:bodyPr/>
          <a:lstStyle/>
          <a:p>
            <a:r>
              <a:rPr lang="en-GB" b="1" dirty="0"/>
              <a:t>Rich Tasks in the Outdoors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sz="3200" dirty="0"/>
              <a:t>Lamphey Primary School </a:t>
            </a:r>
          </a:p>
          <a:p>
            <a:r>
              <a:rPr lang="en-GB" sz="3200" dirty="0"/>
              <a:t>Mrs Thomas      Class teacher</a:t>
            </a:r>
          </a:p>
          <a:p>
            <a:r>
              <a:rPr lang="en-GB" sz="3200" dirty="0"/>
              <a:t>Mr S Thomas    </a:t>
            </a:r>
            <a:r>
              <a:rPr lang="en-GB" sz="3200" dirty="0" err="1"/>
              <a:t>Headteacher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5" r="36555" b="563"/>
          <a:stretch/>
        </p:blipFill>
        <p:spPr>
          <a:xfrm>
            <a:off x="8724306" y="218941"/>
            <a:ext cx="3253047" cy="36800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3704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Outdoor provision in </a:t>
            </a:r>
            <a:r>
              <a:rPr lang="en-GB" b="1" dirty="0" err="1"/>
              <a:t>Lamphey</a:t>
            </a:r>
            <a:r>
              <a:rPr lang="en-GB" b="1" dirty="0"/>
              <a:t> Primary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Each class is allocated an area/ environment which they are able to integrate in to cross - curricular planning.</a:t>
            </a:r>
          </a:p>
          <a:p>
            <a:r>
              <a:rPr lang="en-GB" sz="2800" dirty="0"/>
              <a:t>Expectation that each class will regularly utilise this area/environment to develop skills in high challenge activities.</a:t>
            </a:r>
          </a:p>
        </p:txBody>
      </p:sp>
    </p:spTree>
    <p:extLst>
      <p:ext uri="{BB962C8B-B14F-4D97-AF65-F5344CB8AC3E}">
        <p14:creationId xmlns:p14="http://schemas.microsoft.com/office/powerpoint/2010/main" val="2585131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Ensuring good practice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548576"/>
              </p:ext>
            </p:extLst>
          </p:nvPr>
        </p:nvGraphicFramePr>
        <p:xfrm>
          <a:off x="1691403" y="1622738"/>
          <a:ext cx="10376101" cy="5235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2689" y="2846052"/>
            <a:ext cx="2394041" cy="179553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6594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Year 6  - </a:t>
            </a:r>
            <a:r>
              <a:rPr lang="en-GB" b="1" dirty="0" err="1"/>
              <a:t>Lamphey</a:t>
            </a:r>
            <a:r>
              <a:rPr lang="en-GB" b="1" dirty="0"/>
              <a:t> Primary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1525" y="4185635"/>
            <a:ext cx="8915400" cy="2318016"/>
          </a:xfrm>
        </p:spPr>
        <p:txBody>
          <a:bodyPr>
            <a:normAutofit/>
          </a:bodyPr>
          <a:lstStyle/>
          <a:p>
            <a:r>
              <a:rPr lang="en-GB" sz="2400" b="1" dirty="0"/>
              <a:t>Designated environment </a:t>
            </a:r>
            <a:r>
              <a:rPr lang="en-GB" sz="2400" dirty="0"/>
              <a:t>– Freshwater East</a:t>
            </a:r>
          </a:p>
          <a:p>
            <a:r>
              <a:rPr lang="en-GB" sz="2400" b="1" dirty="0"/>
              <a:t>Geographical Range </a:t>
            </a:r>
            <a:r>
              <a:rPr lang="en-GB" sz="2400" dirty="0"/>
              <a:t>– Fieldwork to observe and investigate real places and processes</a:t>
            </a:r>
          </a:p>
        </p:txBody>
      </p:sp>
    </p:spTree>
    <p:extLst>
      <p:ext uri="{BB962C8B-B14F-4D97-AF65-F5344CB8AC3E}">
        <p14:creationId xmlns:p14="http://schemas.microsoft.com/office/powerpoint/2010/main" val="402811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/>
          </a:bodyPr>
          <a:lstStyle/>
          <a:p>
            <a:r>
              <a:rPr lang="en-GB" b="1" dirty="0"/>
              <a:t>Freshwater East – Rich Task 1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200" b="1" dirty="0"/>
              <a:t>Prior learning before Visit </a:t>
            </a:r>
            <a:r>
              <a:rPr lang="en-GB" sz="3200" dirty="0"/>
              <a:t>– Geographical and Numerical</a:t>
            </a:r>
          </a:p>
          <a:p>
            <a:r>
              <a:rPr lang="en-GB" sz="3200" b="1" dirty="0"/>
              <a:t>Location</a:t>
            </a:r>
            <a:r>
              <a:rPr lang="en-GB" sz="3200" dirty="0"/>
              <a:t> – </a:t>
            </a:r>
            <a:r>
              <a:rPr lang="en-GB" sz="3200" i="1" dirty="0"/>
              <a:t>identify and locate places and environments using globes, atlases and maps, </a:t>
            </a:r>
            <a:r>
              <a:rPr lang="en-GB" sz="3200" i="1" dirty="0" err="1"/>
              <a:t>e.g</a:t>
            </a:r>
            <a:r>
              <a:rPr lang="en-GB" sz="3200" i="1" dirty="0"/>
              <a:t> they use co-ordinates and four figure references</a:t>
            </a:r>
          </a:p>
          <a:p>
            <a:r>
              <a:rPr lang="en-GB" sz="3200" i="1" dirty="0"/>
              <a:t> Follow directions, estimate and calculate distances, </a:t>
            </a:r>
            <a:r>
              <a:rPr lang="en-GB" sz="3200" i="1" dirty="0" err="1"/>
              <a:t>e.g</a:t>
            </a:r>
            <a:r>
              <a:rPr lang="en-GB" sz="3200" i="1" dirty="0"/>
              <a:t> follow map and ground routes</a:t>
            </a:r>
          </a:p>
        </p:txBody>
      </p:sp>
    </p:spTree>
    <p:extLst>
      <p:ext uri="{BB962C8B-B14F-4D97-AF65-F5344CB8AC3E}">
        <p14:creationId xmlns:p14="http://schemas.microsoft.com/office/powerpoint/2010/main" val="162807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8309">
            <a:off x="664418" y="523741"/>
            <a:ext cx="5037666" cy="3778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251">
            <a:off x="4656334" y="437882"/>
            <a:ext cx="7465454" cy="486177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89" y="3531471"/>
            <a:ext cx="4889679" cy="366725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0554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Freshwater East – Rich Task 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b="1" dirty="0"/>
              <a:t>Prior learning before Visit </a:t>
            </a:r>
            <a:r>
              <a:rPr lang="en-GB" sz="2800" dirty="0"/>
              <a:t>– Science and Numerical</a:t>
            </a:r>
          </a:p>
          <a:p>
            <a:r>
              <a:rPr lang="en-GB" sz="2800" dirty="0"/>
              <a:t>Tides – the daily and annual movements of the Earth and their effect on day and year length</a:t>
            </a:r>
          </a:p>
          <a:p>
            <a:r>
              <a:rPr lang="en-GB" sz="2800" dirty="0"/>
              <a:t>The relative positions and key features of the sun and planets in the solar system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193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20377">
            <a:off x="368204" y="1695718"/>
            <a:ext cx="5037666" cy="37782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7" y="-115910"/>
            <a:ext cx="6289183" cy="4716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5230">
            <a:off x="8142018" y="4063282"/>
            <a:ext cx="4447504" cy="333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2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Prior Learning – Beach Formation</a:t>
            </a:r>
            <a:br>
              <a:rPr lang="en-GB" b="1" dirty="0"/>
            </a:br>
            <a:r>
              <a:rPr lang="en-GB" sz="2400" i="1" dirty="0"/>
              <a:t>Geography: Understanding places, environments and processes Describe the causes and consequences of how places and environments change.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600" b="1" dirty="0"/>
              <a:t>Literacy Focus  </a:t>
            </a:r>
            <a:r>
              <a:rPr lang="en-GB" sz="3600" dirty="0"/>
              <a:t>- Explanation Text</a:t>
            </a:r>
          </a:p>
          <a:p>
            <a:pPr marL="0" indent="0">
              <a:buNone/>
            </a:pPr>
            <a:r>
              <a:rPr lang="en-GB" sz="3600" dirty="0"/>
              <a:t>       adapt structures in writing for      </a:t>
            </a:r>
          </a:p>
          <a:p>
            <a:pPr marL="0" indent="0">
              <a:buNone/>
            </a:pPr>
            <a:r>
              <a:rPr lang="en-GB" sz="3600" dirty="0"/>
              <a:t>       different contexts</a:t>
            </a:r>
          </a:p>
          <a:p>
            <a:pPr marL="0" indent="0">
              <a:buNone/>
            </a:pPr>
            <a:r>
              <a:rPr lang="en-GB" sz="3600" dirty="0"/>
              <a:t>       adapt writing styles to suit the </a:t>
            </a:r>
          </a:p>
          <a:p>
            <a:pPr marL="0" indent="0">
              <a:buNone/>
            </a:pPr>
            <a:r>
              <a:rPr lang="en-GB" sz="3600" dirty="0"/>
              <a:t>       reader and purpose</a:t>
            </a:r>
          </a:p>
          <a:p>
            <a:pPr marL="0" indent="0">
              <a:buNone/>
            </a:pPr>
            <a:r>
              <a:rPr lang="en-GB" sz="3600" dirty="0"/>
              <a:t>       explore different ways to present work   </a:t>
            </a:r>
          </a:p>
          <a:p>
            <a:pPr marL="0" indent="0">
              <a:buNone/>
            </a:pPr>
            <a:r>
              <a:rPr lang="en-GB" sz="3600" dirty="0"/>
              <a:t>       and use them appropriately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794714" y="2674694"/>
            <a:ext cx="631065" cy="32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/>
          <p:cNvSpPr/>
          <p:nvPr/>
        </p:nvSpPr>
        <p:spPr>
          <a:xfrm>
            <a:off x="2794714" y="3700439"/>
            <a:ext cx="631065" cy="3219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ight Arrow 5"/>
          <p:cNvSpPr/>
          <p:nvPr/>
        </p:nvSpPr>
        <p:spPr>
          <a:xfrm>
            <a:off x="2794714" y="4726184"/>
            <a:ext cx="631065" cy="321972"/>
          </a:xfrm>
          <a:prstGeom prst="rightArrow">
            <a:avLst>
              <a:gd name="adj1" fmla="val 50000"/>
              <a:gd name="adj2" fmla="val 86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234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932" y="3541691"/>
            <a:ext cx="4104068" cy="30780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766" y="3063617"/>
            <a:ext cx="5263166" cy="3947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t="19343" r="29486" b="3286"/>
          <a:stretch/>
        </p:blipFill>
        <p:spPr>
          <a:xfrm rot="1102474">
            <a:off x="6654641" y="-347730"/>
            <a:ext cx="5769736" cy="530609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83" y="2097454"/>
            <a:ext cx="4142704" cy="310702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3589">
            <a:off x="465312" y="-65579"/>
            <a:ext cx="2909417" cy="21820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        </a:t>
            </a:r>
            <a:r>
              <a:rPr lang="en-GB" sz="1800" b="1" dirty="0"/>
              <a:t>Explaining a process in </a:t>
            </a:r>
            <a:br>
              <a:rPr lang="en-GB" sz="1800" b="1" dirty="0"/>
            </a:br>
            <a:r>
              <a:rPr lang="en-GB" sz="1800" b="1" dirty="0"/>
              <a:t>                               sequence</a:t>
            </a:r>
            <a:endParaRPr lang="en-GB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50315" y="1938270"/>
            <a:ext cx="245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Using appropriate formal tone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1977" y="5204482"/>
            <a:ext cx="1545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Using a variety of sentence starters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95256" y="5665471"/>
            <a:ext cx="2585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Using geographical</a:t>
            </a:r>
          </a:p>
          <a:p>
            <a:r>
              <a:rPr lang="en-GB" b="1" dirty="0"/>
              <a:t>vocabulary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91098" y="-56892"/>
            <a:ext cx="3720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Explanation Text</a:t>
            </a:r>
          </a:p>
        </p:txBody>
      </p:sp>
    </p:spTree>
    <p:extLst>
      <p:ext uri="{BB962C8B-B14F-4D97-AF65-F5344CB8AC3E}">
        <p14:creationId xmlns:p14="http://schemas.microsoft.com/office/powerpoint/2010/main" val="234603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466" y="315017"/>
            <a:ext cx="8911687" cy="128089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21050">
            <a:off x="827080" y="1692440"/>
            <a:ext cx="5037666" cy="37782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9090">
            <a:off x="5207291" y="1192535"/>
            <a:ext cx="6370749" cy="477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11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3302" y="1438141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Ensure children have been briefed thoroughly on the environment that they will be visiting and full safety procedures have been explained.</a:t>
            </a:r>
          </a:p>
          <a:p>
            <a:r>
              <a:rPr lang="en-GB" sz="2400" dirty="0"/>
              <a:t>Ensure all equipment required is gathered and all participants know how to use them.</a:t>
            </a:r>
          </a:p>
          <a:p>
            <a:r>
              <a:rPr lang="en-GB" sz="2400" dirty="0"/>
              <a:t>All staff have been briefed on the requirements of the task and know how much input is required for each group.</a:t>
            </a:r>
          </a:p>
          <a:p>
            <a:r>
              <a:rPr lang="en-GB" sz="2400" dirty="0"/>
              <a:t>Children in groups are given their role and understand the requirements of their responsibility.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411249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9251">
            <a:off x="5635434" y="-3131"/>
            <a:ext cx="2048326" cy="2535372"/>
          </a:xfrm>
          <a:prstGeom prst="rect">
            <a:avLst/>
          </a:prstGeom>
        </p:spPr>
      </p:pic>
      <p:sp>
        <p:nvSpPr>
          <p:cNvPr id="5" name="Cloud Callout 4"/>
          <p:cNvSpPr/>
          <p:nvPr/>
        </p:nvSpPr>
        <p:spPr>
          <a:xfrm>
            <a:off x="1506827" y="1227695"/>
            <a:ext cx="10582142" cy="4945487"/>
          </a:xfrm>
          <a:prstGeom prst="cloudCallout">
            <a:avLst/>
          </a:prstGeom>
          <a:solidFill>
            <a:srgbClr val="90FA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Problem 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5" y="1811628"/>
            <a:ext cx="8915400" cy="377762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GB" sz="5800" dirty="0"/>
          </a:p>
          <a:p>
            <a:pPr marL="0" indent="0">
              <a:buNone/>
            </a:pPr>
            <a:r>
              <a:rPr lang="en-GB" sz="4800" dirty="0"/>
              <a:t>Mrs Thomas loves swimming in the sea. However, she does not like going out of her depth. How many metres could she walk out during a high tide before she would be over her head?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5447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Skills: Numeracy</a:t>
            </a:r>
            <a:br>
              <a:rPr lang="en-GB" b="1" dirty="0"/>
            </a:br>
            <a:r>
              <a:rPr lang="en-GB" sz="3200" b="1" dirty="0"/>
              <a:t>Developing Numerical Reasoning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Identify processes and connections</a:t>
            </a:r>
          </a:p>
          <a:p>
            <a:r>
              <a:rPr lang="en-GB" sz="2400" dirty="0"/>
              <a:t>Transfer mathematical skills to a variety of contexts and everyday situations</a:t>
            </a:r>
          </a:p>
          <a:p>
            <a:r>
              <a:rPr lang="en-GB" sz="2400" dirty="0"/>
              <a:t>Identify the steps and information needed to complete the task or reach a solution</a:t>
            </a:r>
          </a:p>
          <a:p>
            <a:r>
              <a:rPr lang="en-GB" sz="2400" dirty="0"/>
              <a:t>Select appropriate mathematics and techniques to use</a:t>
            </a:r>
          </a:p>
          <a:p>
            <a:r>
              <a:rPr lang="en-GB" sz="2400" dirty="0"/>
              <a:t>Estimate and visualise size when measuring and use the correct units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898" y="165021"/>
            <a:ext cx="2932090" cy="21990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65587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624110"/>
            <a:ext cx="9443552" cy="60463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Getting to grips with the problem…..</a:t>
            </a:r>
          </a:p>
        </p:txBody>
      </p:sp>
    </p:spTree>
    <p:extLst>
      <p:ext uri="{BB962C8B-B14F-4D97-AF65-F5344CB8AC3E}">
        <p14:creationId xmlns:p14="http://schemas.microsoft.com/office/powerpoint/2010/main" val="9661753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Preparing the equipment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12" y="1972194"/>
            <a:ext cx="5037666" cy="3778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7160654" y="2434107"/>
            <a:ext cx="42242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Choosing the area to be measured.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14434" y="5657671"/>
            <a:ext cx="45333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Reviewing their roles</a:t>
            </a:r>
          </a:p>
        </p:txBody>
      </p:sp>
    </p:spTree>
    <p:extLst>
      <p:ext uri="{BB962C8B-B14F-4D97-AF65-F5344CB8AC3E}">
        <p14:creationId xmlns:p14="http://schemas.microsoft.com/office/powerpoint/2010/main" val="972236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9700">
            <a:off x="6350292" y="2738809"/>
            <a:ext cx="4790941" cy="359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906">
            <a:off x="1656092" y="433589"/>
            <a:ext cx="5037666" cy="3778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07180" y="624110"/>
            <a:ext cx="4497432" cy="1280890"/>
          </a:xfrm>
        </p:spPr>
        <p:txBody>
          <a:bodyPr>
            <a:normAutofit fontScale="90000"/>
          </a:bodyPr>
          <a:lstStyle/>
          <a:p>
            <a:r>
              <a:rPr lang="en-GB" dirty="0"/>
              <a:t>                                Team work is a      crucial ingredient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53802" y="5112913"/>
            <a:ext cx="4417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Communicating ideas effectively</a:t>
            </a:r>
          </a:p>
        </p:txBody>
      </p:sp>
    </p:spTree>
    <p:extLst>
      <p:ext uri="{BB962C8B-B14F-4D97-AF65-F5344CB8AC3E}">
        <p14:creationId xmlns:p14="http://schemas.microsoft.com/office/powerpoint/2010/main" val="3392486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3843" y="-350918"/>
            <a:ext cx="6723039" cy="7424875"/>
          </a:xfrm>
        </p:spPr>
      </p:pic>
    </p:spTree>
    <p:extLst>
      <p:ext uri="{BB962C8B-B14F-4D97-AF65-F5344CB8AC3E}">
        <p14:creationId xmlns:p14="http://schemas.microsoft.com/office/powerpoint/2010/main" val="173300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Skills: Numeracy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Represent and Communicate </a:t>
            </a:r>
          </a:p>
          <a:p>
            <a:r>
              <a:rPr lang="en-GB" sz="2400" dirty="0"/>
              <a:t>Explain results and procedures clearly using mathematical language</a:t>
            </a:r>
          </a:p>
          <a:p>
            <a:r>
              <a:rPr lang="en-GB" sz="2400" dirty="0"/>
              <a:t>Use appropriate units of measurement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741" y="4040746"/>
            <a:ext cx="3756338" cy="28172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14596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279" y="0"/>
            <a:ext cx="10010738" cy="69961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66078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980" y="-64725"/>
            <a:ext cx="9350062" cy="7012547"/>
          </a:xfrm>
        </p:spPr>
      </p:pic>
    </p:spTree>
    <p:extLst>
      <p:ext uri="{BB962C8B-B14F-4D97-AF65-F5344CB8AC3E}">
        <p14:creationId xmlns:p14="http://schemas.microsoft.com/office/powerpoint/2010/main" val="423577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59948" y="1097167"/>
            <a:ext cx="6740211" cy="505515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1400362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Skills: Numeracy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362" y="201769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Review </a:t>
            </a:r>
          </a:p>
          <a:p>
            <a:r>
              <a:rPr lang="en-GB" sz="2400" dirty="0"/>
              <a:t>Interpret answers within the context of the problem and consider whether the answers are sensible</a:t>
            </a:r>
          </a:p>
          <a:p>
            <a:r>
              <a:rPr lang="en-GB" sz="2400" dirty="0"/>
              <a:t>Draw conclusions from data and recognise that some conclusions may be misleading or uncertain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2079" y="4548667"/>
            <a:ext cx="2884868" cy="21636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2409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Skills: Numeracy</a:t>
            </a:r>
            <a:br>
              <a:rPr lang="en-GB" b="1" dirty="0"/>
            </a:br>
            <a:r>
              <a:rPr lang="en-GB" b="1" dirty="0"/>
              <a:t>Using Number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362" y="201769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/>
              <a:t>Calculate using mental and written methods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Add and subtract numbers using whole numbers and decimals</a:t>
            </a:r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591" y="3580327"/>
            <a:ext cx="3996744" cy="2997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46303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681" y="-1379315"/>
            <a:ext cx="7050319" cy="52877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09288">
            <a:off x="-1612304" y="46346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373" y="2834989"/>
            <a:ext cx="6383628" cy="419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6275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1233">
            <a:off x="482025" y="259157"/>
            <a:ext cx="5037666" cy="37782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5712">
            <a:off x="6533613" y="124495"/>
            <a:ext cx="4988417" cy="3741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858" y="2811336"/>
            <a:ext cx="5516451" cy="413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1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Skills: Numeracy</a:t>
            </a:r>
            <a:br>
              <a:rPr lang="en-GB" b="1" dirty="0"/>
            </a:br>
            <a:r>
              <a:rPr lang="en-GB" b="1" dirty="0"/>
              <a:t>Collect and record data. Present and analyse data. Interpret results,</a:t>
            </a:r>
            <a:br>
              <a:rPr lang="en-GB" b="1" dirty="0"/>
            </a:b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4362" y="2017690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r>
              <a:rPr lang="en-GB" sz="2400" b="1" dirty="0"/>
              <a:t>Use mean, median, mode and range </a:t>
            </a:r>
          </a:p>
          <a:p>
            <a:pPr marL="0" indent="0">
              <a:buNone/>
            </a:pPr>
            <a:r>
              <a:rPr lang="en-GB" sz="2400" b="1" dirty="0"/>
              <a:t>to describe a data set</a:t>
            </a:r>
            <a:endParaRPr lang="en-GB" sz="2400" dirty="0"/>
          </a:p>
          <a:p>
            <a:pPr marL="0" indent="0">
              <a:buNone/>
            </a:pPr>
            <a:endParaRPr lang="en-GB" sz="2400" b="1" dirty="0"/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024" y="2756079"/>
            <a:ext cx="5485841" cy="4471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9204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79646" y="-638545"/>
            <a:ext cx="6877584" cy="8438011"/>
          </a:xfrm>
        </p:spPr>
      </p:pic>
    </p:spTree>
    <p:extLst>
      <p:ext uri="{BB962C8B-B14F-4D97-AF65-F5344CB8AC3E}">
        <p14:creationId xmlns:p14="http://schemas.microsoft.com/office/powerpoint/2010/main" val="1242945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1" y="-141668"/>
            <a:ext cx="11857149" cy="6774288"/>
          </a:xfrm>
        </p:spPr>
      </p:pic>
      <p:sp>
        <p:nvSpPr>
          <p:cNvPr id="5" name="Down Arrow 4"/>
          <p:cNvSpPr/>
          <p:nvPr/>
        </p:nvSpPr>
        <p:spPr>
          <a:xfrm>
            <a:off x="7340958" y="2794715"/>
            <a:ext cx="399245" cy="11848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52421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540</TotalTime>
  <Words>628</Words>
  <Application>Microsoft Office PowerPoint</Application>
  <PresentationFormat>Widescreen</PresentationFormat>
  <Paragraphs>74</Paragraphs>
  <Slides>29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Century Gothic</vt:lpstr>
      <vt:lpstr>Wingdings 3</vt:lpstr>
      <vt:lpstr>Wisp</vt:lpstr>
      <vt:lpstr>Rich Tasks in the Outdoors</vt:lpstr>
      <vt:lpstr>Outdoor provision in Lamphey Primary School</vt:lpstr>
      <vt:lpstr>Ensuring good practice</vt:lpstr>
      <vt:lpstr>Year 6  - Lamphey Primary School</vt:lpstr>
      <vt:lpstr>Freshwater East – Rich Task 1 </vt:lpstr>
      <vt:lpstr>PowerPoint Presentation</vt:lpstr>
      <vt:lpstr>Freshwater East – Rich Task 2</vt:lpstr>
      <vt:lpstr>PowerPoint Presentation</vt:lpstr>
      <vt:lpstr>Prior Learning – Beach Formation Geography: Understanding places, environments and processes Describe the causes and consequences of how places and environments change.</vt:lpstr>
      <vt:lpstr>         Explaining a process in                                 sequence</vt:lpstr>
      <vt:lpstr>PowerPoint Presentation</vt:lpstr>
      <vt:lpstr>Basics</vt:lpstr>
      <vt:lpstr>Problem : </vt:lpstr>
      <vt:lpstr>Skills: Numeracy Developing Numerical Reasoning</vt:lpstr>
      <vt:lpstr>Getting to grips with the problem…..</vt:lpstr>
      <vt:lpstr>Preparing the equipment</vt:lpstr>
      <vt:lpstr>                                Team work is a      crucial ingredient</vt:lpstr>
      <vt:lpstr>PowerPoint Presentation</vt:lpstr>
      <vt:lpstr>Skills: Numeracy</vt:lpstr>
      <vt:lpstr>PowerPoint Presentation</vt:lpstr>
      <vt:lpstr>PowerPoint Presentation</vt:lpstr>
      <vt:lpstr>PowerPoint Presentation</vt:lpstr>
      <vt:lpstr>Skills: Numeracy</vt:lpstr>
      <vt:lpstr>Skills: Numeracy Using Number skills</vt:lpstr>
      <vt:lpstr>PowerPoint Presentation</vt:lpstr>
      <vt:lpstr>PowerPoint Presentation</vt:lpstr>
      <vt:lpstr>Skills: Numeracy Collect and record data. Present and analyse data. Interpret results, </vt:lpstr>
      <vt:lpstr>PowerPoint Presentation</vt:lpstr>
      <vt:lpstr>PowerPoint Presentation</vt:lpstr>
    </vt:vector>
  </TitlesOfParts>
  <Company>Pembrokeshire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Rich Tasks in the Outdoors</dc:title>
  <dc:creator>User</dc:creator>
  <cp:lastModifiedBy>S Thomas (Lamphey Primary School)</cp:lastModifiedBy>
  <cp:revision>30</cp:revision>
  <cp:lastPrinted>2016-03-08T16:05:25Z</cp:lastPrinted>
  <dcterms:created xsi:type="dcterms:W3CDTF">2016-03-07T18:43:15Z</dcterms:created>
  <dcterms:modified xsi:type="dcterms:W3CDTF">2022-11-09T13:22:53Z</dcterms:modified>
</cp:coreProperties>
</file>