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8" r:id="rId2"/>
    <p:sldId id="262" r:id="rId3"/>
    <p:sldId id="277" r:id="rId4"/>
    <p:sldId id="261" r:id="rId5"/>
    <p:sldId id="263" r:id="rId6"/>
    <p:sldId id="257" r:id="rId7"/>
    <p:sldId id="259" r:id="rId8"/>
    <p:sldId id="260" r:id="rId9"/>
    <p:sldId id="264" r:id="rId10"/>
    <p:sldId id="265" r:id="rId11"/>
    <p:sldId id="256" r:id="rId12"/>
    <p:sldId id="266" r:id="rId13"/>
    <p:sldId id="267" r:id="rId14"/>
    <p:sldId id="270" r:id="rId15"/>
    <p:sldId id="268" r:id="rId16"/>
    <p:sldId id="269" r:id="rId17"/>
    <p:sldId id="271" r:id="rId18"/>
    <p:sldId id="274" r:id="rId19"/>
    <p:sldId id="273" r:id="rId20"/>
    <p:sldId id="272" r:id="rId21"/>
    <p:sldId id="276" r:id="rId22"/>
  </p:sldIdLst>
  <p:sldSz cx="12192000" cy="6858000"/>
  <p:notesSz cx="6889750" cy="10018713"/>
  <p:defaultTextStyle>
    <a:defPPr>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676"/>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2597" y="0"/>
            <a:ext cx="2985558" cy="502676"/>
          </a:xfrm>
          <a:prstGeom prst="rect">
            <a:avLst/>
          </a:prstGeom>
        </p:spPr>
        <p:txBody>
          <a:bodyPr vert="horz" lIns="96616" tIns="48308" rIns="96616" bIns="48308" rtlCol="0"/>
          <a:lstStyle>
            <a:lvl1pPr algn="r">
              <a:defRPr sz="1300"/>
            </a:lvl1pPr>
          </a:lstStyle>
          <a:p>
            <a:fld id="{DBE97670-6D5C-4B9E-93C2-A9B749A66772}" type="datetimeFigureOut">
              <a:rPr lang="en-GB" smtClean="0"/>
              <a:t>11/03/2022</a:t>
            </a:fld>
            <a:endParaRPr lang="en-GB"/>
          </a:p>
        </p:txBody>
      </p:sp>
      <p:sp>
        <p:nvSpPr>
          <p:cNvPr id="4" name="Slide Image Placeholder 3"/>
          <p:cNvSpPr>
            <a:spLocks noGrp="1" noRot="1" noChangeAspect="1"/>
          </p:cNvSpPr>
          <p:nvPr>
            <p:ph type="sldImg" idx="2"/>
          </p:nvPr>
        </p:nvSpPr>
        <p:spPr>
          <a:xfrm>
            <a:off x="439738" y="1252538"/>
            <a:ext cx="6010275" cy="3381375"/>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975" y="4821506"/>
            <a:ext cx="5511800" cy="3944868"/>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39"/>
            <a:ext cx="2985558" cy="502674"/>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2597" y="9516039"/>
            <a:ext cx="2985558" cy="502674"/>
          </a:xfrm>
          <a:prstGeom prst="rect">
            <a:avLst/>
          </a:prstGeom>
        </p:spPr>
        <p:txBody>
          <a:bodyPr vert="horz" lIns="96616" tIns="48308" rIns="96616" bIns="48308" rtlCol="0" anchor="b"/>
          <a:lstStyle>
            <a:lvl1pPr algn="r">
              <a:defRPr sz="1300"/>
            </a:lvl1pPr>
          </a:lstStyle>
          <a:p>
            <a:fld id="{7521186E-41B4-4BA9-B65E-270DF4DB75C8}" type="slidenum">
              <a:rPr lang="en-GB" smtClean="0"/>
              <a:t>‹#›</a:t>
            </a:fld>
            <a:endParaRPr lang="en-GB"/>
          </a:p>
        </p:txBody>
      </p:sp>
    </p:spTree>
    <p:extLst>
      <p:ext uri="{BB962C8B-B14F-4D97-AF65-F5344CB8AC3E}">
        <p14:creationId xmlns:p14="http://schemas.microsoft.com/office/powerpoint/2010/main" val="3836804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21186E-41B4-4BA9-B65E-270DF4DB75C8}" type="slidenum">
              <a:rPr lang="en-GB" smtClean="0"/>
              <a:t>1</a:t>
            </a:fld>
            <a:endParaRPr lang="en-GB"/>
          </a:p>
        </p:txBody>
      </p:sp>
    </p:spTree>
    <p:extLst>
      <p:ext uri="{BB962C8B-B14F-4D97-AF65-F5344CB8AC3E}">
        <p14:creationId xmlns:p14="http://schemas.microsoft.com/office/powerpoint/2010/main" val="2774590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a very active and enthusiastic Green Team who have made lots of positive changes in and around the school but it was becoming increasingly apparent that it was becoming increasingly apparent that we needed everyone onboard in order to make bigger and more far reaching change happen. </a:t>
            </a:r>
          </a:p>
        </p:txBody>
      </p:sp>
      <p:sp>
        <p:nvSpPr>
          <p:cNvPr id="4" name="Slide Number Placeholder 3"/>
          <p:cNvSpPr>
            <a:spLocks noGrp="1"/>
          </p:cNvSpPr>
          <p:nvPr>
            <p:ph type="sldNum" sz="quarter" idx="5"/>
          </p:nvPr>
        </p:nvSpPr>
        <p:spPr/>
        <p:txBody>
          <a:bodyPr/>
          <a:lstStyle/>
          <a:p>
            <a:fld id="{7521186E-41B4-4BA9-B65E-270DF4DB75C8}" type="slidenum">
              <a:rPr lang="en-GB" smtClean="0"/>
              <a:t>2</a:t>
            </a:fld>
            <a:endParaRPr lang="en-GB"/>
          </a:p>
        </p:txBody>
      </p:sp>
    </p:spTree>
    <p:extLst>
      <p:ext uri="{BB962C8B-B14F-4D97-AF65-F5344CB8AC3E}">
        <p14:creationId xmlns:p14="http://schemas.microsoft.com/office/powerpoint/2010/main" val="2057192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1186E-41B4-4BA9-B65E-270DF4DB75C8}" type="slidenum">
              <a:rPr lang="en-GB" smtClean="0"/>
              <a:t>3</a:t>
            </a:fld>
            <a:endParaRPr lang="en-GB"/>
          </a:p>
        </p:txBody>
      </p:sp>
    </p:spTree>
    <p:extLst>
      <p:ext uri="{BB962C8B-B14F-4D97-AF65-F5344CB8AC3E}">
        <p14:creationId xmlns:p14="http://schemas.microsoft.com/office/powerpoint/2010/main" val="3479061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Whilst completing class work around COP26 with my class, it became apparent that this was something the pupils felt very passionate about and that some felt high levels of anxiety around the climate crisis. </a:t>
            </a:r>
          </a:p>
        </p:txBody>
      </p:sp>
      <p:sp>
        <p:nvSpPr>
          <p:cNvPr id="4" name="Slide Number Placeholder 3"/>
          <p:cNvSpPr>
            <a:spLocks noGrp="1"/>
          </p:cNvSpPr>
          <p:nvPr>
            <p:ph type="sldNum" sz="quarter" idx="5"/>
          </p:nvPr>
        </p:nvSpPr>
        <p:spPr/>
        <p:txBody>
          <a:bodyPr/>
          <a:lstStyle/>
          <a:p>
            <a:fld id="{7521186E-41B4-4BA9-B65E-270DF4DB75C8}" type="slidenum">
              <a:rPr lang="en-GB" smtClean="0"/>
              <a:t>4</a:t>
            </a:fld>
            <a:endParaRPr lang="en-GB"/>
          </a:p>
        </p:txBody>
      </p:sp>
    </p:spTree>
    <p:extLst>
      <p:ext uri="{BB962C8B-B14F-4D97-AF65-F5344CB8AC3E}">
        <p14:creationId xmlns:p14="http://schemas.microsoft.com/office/powerpoint/2010/main" val="3070122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I mentioned to our HT the possibility of holding our own COP Summit (Conference of Pennar 1) and he was very keen and so it sort of spiralled from there. </a:t>
            </a:r>
          </a:p>
        </p:txBody>
      </p:sp>
      <p:sp>
        <p:nvSpPr>
          <p:cNvPr id="4" name="Slide Number Placeholder 3"/>
          <p:cNvSpPr>
            <a:spLocks noGrp="1"/>
          </p:cNvSpPr>
          <p:nvPr>
            <p:ph type="sldNum" sz="quarter" idx="5"/>
          </p:nvPr>
        </p:nvSpPr>
        <p:spPr/>
        <p:txBody>
          <a:bodyPr/>
          <a:lstStyle/>
          <a:p>
            <a:fld id="{7521186E-41B4-4BA9-B65E-270DF4DB75C8}" type="slidenum">
              <a:rPr lang="en-GB" smtClean="0"/>
              <a:t>5</a:t>
            </a:fld>
            <a:endParaRPr lang="en-GB"/>
          </a:p>
        </p:txBody>
      </p:sp>
    </p:spTree>
    <p:extLst>
      <p:ext uri="{BB962C8B-B14F-4D97-AF65-F5344CB8AC3E}">
        <p14:creationId xmlns:p14="http://schemas.microsoft.com/office/powerpoint/2010/main" val="3530909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wanted all pupils have their voices heard so I asked all classes to hold an initial Class Council meeting during which they elected a delegate to represent them at the COP1 Summit and they discussed problems and possible solutions. They completed the grid shown here for three of their</a:t>
            </a:r>
          </a:p>
        </p:txBody>
      </p:sp>
      <p:sp>
        <p:nvSpPr>
          <p:cNvPr id="4" name="Slide Number Placeholder 3"/>
          <p:cNvSpPr>
            <a:spLocks noGrp="1"/>
          </p:cNvSpPr>
          <p:nvPr>
            <p:ph type="sldNum" sz="quarter" idx="5"/>
          </p:nvPr>
        </p:nvSpPr>
        <p:spPr/>
        <p:txBody>
          <a:bodyPr/>
          <a:lstStyle/>
          <a:p>
            <a:fld id="{7521186E-41B4-4BA9-B65E-270DF4DB75C8}" type="slidenum">
              <a:rPr lang="en-GB" smtClean="0"/>
              <a:t>6</a:t>
            </a:fld>
            <a:endParaRPr lang="en-GB"/>
          </a:p>
        </p:txBody>
      </p:sp>
    </p:spTree>
    <p:extLst>
      <p:ext uri="{BB962C8B-B14F-4D97-AF65-F5344CB8AC3E}">
        <p14:creationId xmlns:p14="http://schemas.microsoft.com/office/powerpoint/2010/main" val="774040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 example of the grid completed by my class. items and then passed it on to the GT. The GT then chose one item for each class to ensure there was no overlap or doubling up across the classes. Governors, Teachers and Support staff also put forward agenda items. The GT then shared the agenda with all classes. </a:t>
            </a:r>
          </a:p>
        </p:txBody>
      </p:sp>
      <p:sp>
        <p:nvSpPr>
          <p:cNvPr id="4" name="Slide Number Placeholder 3"/>
          <p:cNvSpPr>
            <a:spLocks noGrp="1"/>
          </p:cNvSpPr>
          <p:nvPr>
            <p:ph type="sldNum" sz="quarter" idx="5"/>
          </p:nvPr>
        </p:nvSpPr>
        <p:spPr/>
        <p:txBody>
          <a:bodyPr/>
          <a:lstStyle/>
          <a:p>
            <a:fld id="{7521186E-41B4-4BA9-B65E-270DF4DB75C8}" type="slidenum">
              <a:rPr lang="en-GB" smtClean="0"/>
              <a:t>7</a:t>
            </a:fld>
            <a:endParaRPr lang="en-GB"/>
          </a:p>
        </p:txBody>
      </p:sp>
    </p:spTree>
    <p:extLst>
      <p:ext uri="{BB962C8B-B14F-4D97-AF65-F5344CB8AC3E}">
        <p14:creationId xmlns:p14="http://schemas.microsoft.com/office/powerpoint/2010/main" val="4057355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Governors, Support Staff and Teaching Staff all put forward an agenda item to be presented at the conference and chose a delegate to represent them. </a:t>
            </a:r>
          </a:p>
        </p:txBody>
      </p:sp>
      <p:sp>
        <p:nvSpPr>
          <p:cNvPr id="4" name="Slide Number Placeholder 3"/>
          <p:cNvSpPr>
            <a:spLocks noGrp="1"/>
          </p:cNvSpPr>
          <p:nvPr>
            <p:ph type="sldNum" sz="quarter" idx="5"/>
          </p:nvPr>
        </p:nvSpPr>
        <p:spPr/>
        <p:txBody>
          <a:bodyPr/>
          <a:lstStyle/>
          <a:p>
            <a:fld id="{7521186E-41B4-4BA9-B65E-270DF4DB75C8}" type="slidenum">
              <a:rPr lang="en-GB" smtClean="0"/>
              <a:t>8</a:t>
            </a:fld>
            <a:endParaRPr lang="en-GB"/>
          </a:p>
        </p:txBody>
      </p:sp>
    </p:spTree>
    <p:extLst>
      <p:ext uri="{BB962C8B-B14F-4D97-AF65-F5344CB8AC3E}">
        <p14:creationId xmlns:p14="http://schemas.microsoft.com/office/powerpoint/2010/main" val="1907493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then asked all classes to hold a second class council meeting where the agenda items were discussed and the delegate was able to canvass the opinion of their class mates of each item on the agenda in order to be sure they were able to represent the opinion of the majority of their peers when voting in COP1. (The younger classes, were delegated a member of the GT to support them)</a:t>
            </a:r>
          </a:p>
        </p:txBody>
      </p:sp>
      <p:sp>
        <p:nvSpPr>
          <p:cNvPr id="4" name="Slide Number Placeholder 3"/>
          <p:cNvSpPr>
            <a:spLocks noGrp="1"/>
          </p:cNvSpPr>
          <p:nvPr>
            <p:ph type="sldNum" sz="quarter" idx="5"/>
          </p:nvPr>
        </p:nvSpPr>
        <p:spPr/>
        <p:txBody>
          <a:bodyPr/>
          <a:lstStyle/>
          <a:p>
            <a:fld id="{7521186E-41B4-4BA9-B65E-270DF4DB75C8}" type="slidenum">
              <a:rPr lang="en-GB" smtClean="0"/>
              <a:t>9</a:t>
            </a:fld>
            <a:endParaRPr lang="en-GB"/>
          </a:p>
        </p:txBody>
      </p:sp>
    </p:spTree>
    <p:extLst>
      <p:ext uri="{BB962C8B-B14F-4D97-AF65-F5344CB8AC3E}">
        <p14:creationId xmlns:p14="http://schemas.microsoft.com/office/powerpoint/2010/main" val="102924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delegate then created a short three side presentation to support their agenda item – clearly explaining the environmental issue, the suggested solution and what the benefits would be. </a:t>
            </a:r>
          </a:p>
        </p:txBody>
      </p:sp>
      <p:sp>
        <p:nvSpPr>
          <p:cNvPr id="4" name="Slide Number Placeholder 3"/>
          <p:cNvSpPr>
            <a:spLocks noGrp="1"/>
          </p:cNvSpPr>
          <p:nvPr>
            <p:ph type="sldNum" sz="quarter" idx="5"/>
          </p:nvPr>
        </p:nvSpPr>
        <p:spPr/>
        <p:txBody>
          <a:bodyPr/>
          <a:lstStyle/>
          <a:p>
            <a:fld id="{7521186E-41B4-4BA9-B65E-270DF4DB75C8}" type="slidenum">
              <a:rPr lang="en-GB" smtClean="0"/>
              <a:t>10</a:t>
            </a:fld>
            <a:endParaRPr lang="en-GB"/>
          </a:p>
        </p:txBody>
      </p:sp>
    </p:spTree>
    <p:extLst>
      <p:ext uri="{BB962C8B-B14F-4D97-AF65-F5344CB8AC3E}">
        <p14:creationId xmlns:p14="http://schemas.microsoft.com/office/powerpoint/2010/main" val="1018358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held a logo competition and counted down to the COP1 Summit on out @PennarGoesWild Twitter feed. </a:t>
            </a:r>
          </a:p>
          <a:p>
            <a:r>
              <a:rPr lang="en-GB" dirty="0"/>
              <a:t>We invited Governors, Keep Wales Tidy, Size of Wales, Janie and Bryony from the National Park</a:t>
            </a:r>
          </a:p>
        </p:txBody>
      </p:sp>
      <p:sp>
        <p:nvSpPr>
          <p:cNvPr id="4" name="Slide Number Placeholder 3"/>
          <p:cNvSpPr>
            <a:spLocks noGrp="1"/>
          </p:cNvSpPr>
          <p:nvPr>
            <p:ph type="sldNum" sz="quarter" idx="5"/>
          </p:nvPr>
        </p:nvSpPr>
        <p:spPr/>
        <p:txBody>
          <a:bodyPr/>
          <a:lstStyle/>
          <a:p>
            <a:fld id="{7521186E-41B4-4BA9-B65E-270DF4DB75C8}" type="slidenum">
              <a:rPr lang="en-GB" smtClean="0"/>
              <a:t>11</a:t>
            </a:fld>
            <a:endParaRPr lang="en-GB"/>
          </a:p>
        </p:txBody>
      </p:sp>
    </p:spTree>
    <p:extLst>
      <p:ext uri="{BB962C8B-B14F-4D97-AF65-F5344CB8AC3E}">
        <p14:creationId xmlns:p14="http://schemas.microsoft.com/office/powerpoint/2010/main" val="1818699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COP1 was held on 11</a:t>
            </a:r>
            <a:r>
              <a:rPr lang="en-GB" baseline="30000" dirty="0"/>
              <a:t>th</a:t>
            </a:r>
            <a:r>
              <a:rPr lang="en-GB" dirty="0"/>
              <a:t> November and was chaired by the GT Chair and Secretary. Each delegate presented their idea before a vote was proposed. The delegates spoke intelligently and passionately about their suggestions backing themselves up with evidence and data. They clearly had researched well. This is what the new curriculum is all about, authentic contexts for learning, ethical informed citizens, ambitious capable learners we ticked a lot of boxes throughout this process. Every item was passed more or less unanimously to the delight of the GT and delegates. </a:t>
            </a:r>
          </a:p>
        </p:txBody>
      </p:sp>
      <p:sp>
        <p:nvSpPr>
          <p:cNvPr id="4" name="Slide Number Placeholder 3"/>
          <p:cNvSpPr>
            <a:spLocks noGrp="1"/>
          </p:cNvSpPr>
          <p:nvPr>
            <p:ph type="sldNum" sz="quarter" idx="5"/>
          </p:nvPr>
        </p:nvSpPr>
        <p:spPr/>
        <p:txBody>
          <a:bodyPr/>
          <a:lstStyle/>
          <a:p>
            <a:fld id="{7521186E-41B4-4BA9-B65E-270DF4DB75C8}" type="slidenum">
              <a:rPr lang="en-GB" smtClean="0"/>
              <a:t>12</a:t>
            </a:fld>
            <a:endParaRPr lang="en-GB"/>
          </a:p>
        </p:txBody>
      </p:sp>
    </p:spTree>
    <p:extLst>
      <p:ext uri="{BB962C8B-B14F-4D97-AF65-F5344CB8AC3E}">
        <p14:creationId xmlns:p14="http://schemas.microsoft.com/office/powerpoint/2010/main" val="2358051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that’s when the real work started!!!! We had a mountain to climb and we even now are not anywhere near the summit however progress has been made.</a:t>
            </a:r>
          </a:p>
        </p:txBody>
      </p:sp>
      <p:sp>
        <p:nvSpPr>
          <p:cNvPr id="4" name="Slide Number Placeholder 3"/>
          <p:cNvSpPr>
            <a:spLocks noGrp="1"/>
          </p:cNvSpPr>
          <p:nvPr>
            <p:ph type="sldNum" sz="quarter" idx="5"/>
          </p:nvPr>
        </p:nvSpPr>
        <p:spPr/>
        <p:txBody>
          <a:bodyPr/>
          <a:lstStyle/>
          <a:p>
            <a:fld id="{7521186E-41B4-4BA9-B65E-270DF4DB75C8}" type="slidenum">
              <a:rPr lang="en-GB" smtClean="0"/>
              <a:t>13</a:t>
            </a:fld>
            <a:endParaRPr lang="en-GB"/>
          </a:p>
        </p:txBody>
      </p:sp>
    </p:spTree>
    <p:extLst>
      <p:ext uri="{BB962C8B-B14F-4D97-AF65-F5344CB8AC3E}">
        <p14:creationId xmlns:p14="http://schemas.microsoft.com/office/powerpoint/2010/main" val="1697970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all agenda items were passed, I asked the classes to complete an action plan for their action and return to me. This was completed during a third class council meeting. </a:t>
            </a:r>
          </a:p>
        </p:txBody>
      </p:sp>
      <p:sp>
        <p:nvSpPr>
          <p:cNvPr id="4" name="Slide Number Placeholder 3"/>
          <p:cNvSpPr>
            <a:spLocks noGrp="1"/>
          </p:cNvSpPr>
          <p:nvPr>
            <p:ph type="sldNum" sz="quarter" idx="5"/>
          </p:nvPr>
        </p:nvSpPr>
        <p:spPr/>
        <p:txBody>
          <a:bodyPr/>
          <a:lstStyle/>
          <a:p>
            <a:fld id="{7521186E-41B4-4BA9-B65E-270DF4DB75C8}" type="slidenum">
              <a:rPr lang="en-GB" smtClean="0"/>
              <a:t>14</a:t>
            </a:fld>
            <a:endParaRPr lang="en-GB"/>
          </a:p>
        </p:txBody>
      </p:sp>
    </p:spTree>
    <p:extLst>
      <p:ext uri="{BB962C8B-B14F-4D97-AF65-F5344CB8AC3E}">
        <p14:creationId xmlns:p14="http://schemas.microsoft.com/office/powerpoint/2010/main" val="4039910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lot have work has been taking place to improve the biodiversity of the school grounds, we completed an EQA back in the summer term where they decided there was a lot of biodiversity in the school garden but it needed improving in other areas of the school grounds. Lots of classes have taken on weeding and replanting the beds nearest to their classes and every class has been given a planter to plant with pollinator friendly plants to be placed in our bee area to support our resident honey bees. </a:t>
            </a:r>
          </a:p>
          <a:p>
            <a:endParaRPr lang="en-GB" dirty="0"/>
          </a:p>
        </p:txBody>
      </p:sp>
      <p:sp>
        <p:nvSpPr>
          <p:cNvPr id="4" name="Slide Number Placeholder 3"/>
          <p:cNvSpPr>
            <a:spLocks noGrp="1"/>
          </p:cNvSpPr>
          <p:nvPr>
            <p:ph type="sldNum" sz="quarter" idx="5"/>
          </p:nvPr>
        </p:nvSpPr>
        <p:spPr/>
        <p:txBody>
          <a:bodyPr/>
          <a:lstStyle/>
          <a:p>
            <a:fld id="{7521186E-41B4-4BA9-B65E-270DF4DB75C8}" type="slidenum">
              <a:rPr lang="en-GB" smtClean="0"/>
              <a:t>15</a:t>
            </a:fld>
            <a:endParaRPr lang="en-GB"/>
          </a:p>
        </p:txBody>
      </p:sp>
    </p:spTree>
    <p:extLst>
      <p:ext uri="{BB962C8B-B14F-4D97-AF65-F5344CB8AC3E}">
        <p14:creationId xmlns:p14="http://schemas.microsoft.com/office/powerpoint/2010/main" val="3103723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increased the amount of items we recycle the GT have created a mini recycling centre in the hall </a:t>
            </a:r>
          </a:p>
        </p:txBody>
      </p:sp>
      <p:sp>
        <p:nvSpPr>
          <p:cNvPr id="4" name="Slide Number Placeholder 3"/>
          <p:cNvSpPr>
            <a:spLocks noGrp="1"/>
          </p:cNvSpPr>
          <p:nvPr>
            <p:ph type="sldNum" sz="quarter" idx="5"/>
          </p:nvPr>
        </p:nvSpPr>
        <p:spPr/>
        <p:txBody>
          <a:bodyPr/>
          <a:lstStyle/>
          <a:p>
            <a:fld id="{7521186E-41B4-4BA9-B65E-270DF4DB75C8}" type="slidenum">
              <a:rPr lang="en-GB" smtClean="0"/>
              <a:t>16</a:t>
            </a:fld>
            <a:endParaRPr lang="en-GB"/>
          </a:p>
        </p:txBody>
      </p:sp>
    </p:spTree>
    <p:extLst>
      <p:ext uri="{BB962C8B-B14F-4D97-AF65-F5344CB8AC3E}">
        <p14:creationId xmlns:p14="http://schemas.microsoft.com/office/powerpoint/2010/main" val="4282808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UPDATED by GT and displayed in all class/office areas, shared with staff parents and on social media. </a:t>
            </a:r>
          </a:p>
        </p:txBody>
      </p:sp>
      <p:sp>
        <p:nvSpPr>
          <p:cNvPr id="4" name="Slide Number Placeholder 3"/>
          <p:cNvSpPr>
            <a:spLocks noGrp="1"/>
          </p:cNvSpPr>
          <p:nvPr>
            <p:ph type="sldNum" sz="quarter" idx="5"/>
          </p:nvPr>
        </p:nvSpPr>
        <p:spPr/>
        <p:txBody>
          <a:bodyPr/>
          <a:lstStyle/>
          <a:p>
            <a:fld id="{7521186E-41B4-4BA9-B65E-270DF4DB75C8}" type="slidenum">
              <a:rPr lang="en-GB" smtClean="0"/>
              <a:t>17</a:t>
            </a:fld>
            <a:endParaRPr lang="en-GB"/>
          </a:p>
        </p:txBody>
      </p:sp>
    </p:spTree>
    <p:extLst>
      <p:ext uri="{BB962C8B-B14F-4D97-AF65-F5344CB8AC3E}">
        <p14:creationId xmlns:p14="http://schemas.microsoft.com/office/powerpoint/2010/main" val="2544597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Climate cops elected. Registered with Energy Sparks </a:t>
            </a:r>
          </a:p>
        </p:txBody>
      </p:sp>
      <p:sp>
        <p:nvSpPr>
          <p:cNvPr id="4" name="Slide Number Placeholder 3"/>
          <p:cNvSpPr>
            <a:spLocks noGrp="1"/>
          </p:cNvSpPr>
          <p:nvPr>
            <p:ph type="sldNum" sz="quarter" idx="5"/>
          </p:nvPr>
        </p:nvSpPr>
        <p:spPr/>
        <p:txBody>
          <a:bodyPr/>
          <a:lstStyle/>
          <a:p>
            <a:fld id="{7521186E-41B4-4BA9-B65E-270DF4DB75C8}" type="slidenum">
              <a:rPr lang="en-GB" smtClean="0"/>
              <a:t>18</a:t>
            </a:fld>
            <a:endParaRPr lang="en-GB"/>
          </a:p>
        </p:txBody>
      </p:sp>
    </p:spTree>
    <p:extLst>
      <p:ext uri="{BB962C8B-B14F-4D97-AF65-F5344CB8AC3E}">
        <p14:creationId xmlns:p14="http://schemas.microsoft.com/office/powerpoint/2010/main" val="12458097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1186E-41B4-4BA9-B65E-270DF4DB75C8}" type="slidenum">
              <a:rPr lang="en-GB" smtClean="0"/>
              <a:t>19</a:t>
            </a:fld>
            <a:endParaRPr lang="en-GB"/>
          </a:p>
        </p:txBody>
      </p:sp>
    </p:spTree>
    <p:extLst>
      <p:ext uri="{BB962C8B-B14F-4D97-AF65-F5344CB8AC3E}">
        <p14:creationId xmlns:p14="http://schemas.microsoft.com/office/powerpoint/2010/main" val="194217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21186E-41B4-4BA9-B65E-270DF4DB75C8}" type="slidenum">
              <a:rPr lang="en-GB" smtClean="0"/>
              <a:t>20</a:t>
            </a:fld>
            <a:endParaRPr lang="en-GB"/>
          </a:p>
        </p:txBody>
      </p:sp>
    </p:spTree>
    <p:extLst>
      <p:ext uri="{BB962C8B-B14F-4D97-AF65-F5344CB8AC3E}">
        <p14:creationId xmlns:p14="http://schemas.microsoft.com/office/powerpoint/2010/main" val="3873111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plan is to hold the event annually or biannually depending on how well we get on with the current actions.</a:t>
            </a:r>
          </a:p>
          <a:p>
            <a:r>
              <a:rPr lang="en-GB" dirty="0"/>
              <a:t>We have a lot other work going on in and around the school but I have stuck to the COP1 actions for today. Thank you for listening, I am happy to answer any questions. </a:t>
            </a:r>
          </a:p>
        </p:txBody>
      </p:sp>
      <p:sp>
        <p:nvSpPr>
          <p:cNvPr id="4" name="Slide Number Placeholder 3"/>
          <p:cNvSpPr>
            <a:spLocks noGrp="1"/>
          </p:cNvSpPr>
          <p:nvPr>
            <p:ph type="sldNum" sz="quarter" idx="5"/>
          </p:nvPr>
        </p:nvSpPr>
        <p:spPr/>
        <p:txBody>
          <a:bodyPr/>
          <a:lstStyle/>
          <a:p>
            <a:fld id="{7521186E-41B4-4BA9-B65E-270DF4DB75C8}" type="slidenum">
              <a:rPr lang="en-GB" smtClean="0"/>
              <a:t>21</a:t>
            </a:fld>
            <a:endParaRPr lang="en-GB"/>
          </a:p>
        </p:txBody>
      </p:sp>
    </p:spTree>
    <p:extLst>
      <p:ext uri="{BB962C8B-B14F-4D97-AF65-F5344CB8AC3E}">
        <p14:creationId xmlns:p14="http://schemas.microsoft.com/office/powerpoint/2010/main" val="3161921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FB762-46FD-4B7A-80B7-374C3A1764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C646E70-F089-4F1D-B3A7-10B0A91E79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F2399B6-CC05-4E21-A73B-9CFDCB577B51}"/>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5" name="Footer Placeholder 4">
            <a:extLst>
              <a:ext uri="{FF2B5EF4-FFF2-40B4-BE49-F238E27FC236}">
                <a16:creationId xmlns:a16="http://schemas.microsoft.com/office/drawing/2014/main" id="{C65E50CA-B44F-4A63-B367-D2B4E68797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934A6D-FEB8-4A69-9E71-3C48281C606A}"/>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2339240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3231-5853-444D-BD8C-1BB2E1CBAB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FC529F-DC47-42C9-BCA8-12C4BD521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CB7ADE-1D04-4CEB-A810-184C0410BF4F}"/>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5" name="Footer Placeholder 4">
            <a:extLst>
              <a:ext uri="{FF2B5EF4-FFF2-40B4-BE49-F238E27FC236}">
                <a16:creationId xmlns:a16="http://schemas.microsoft.com/office/drawing/2014/main" id="{D2A6932A-8B8F-4038-B555-BD6FC2F467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308EAB-3491-4C76-B76A-131F7BF073F7}"/>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1393689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AA8BC-3EA3-4BCD-89F7-B6E670FC04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116E3E5-773A-4991-AAF8-929D8E2931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3C8B23-B083-4A24-A753-E05F96C72415}"/>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5" name="Footer Placeholder 4">
            <a:extLst>
              <a:ext uri="{FF2B5EF4-FFF2-40B4-BE49-F238E27FC236}">
                <a16:creationId xmlns:a16="http://schemas.microsoft.com/office/drawing/2014/main" id="{DE2333EA-1AB6-4451-9F8C-FD1F437862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40BB90-5233-474C-BF5F-ABA5C758DC51}"/>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1063703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CEADD-3974-4233-A4F7-22A98307692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582EEA-7EBC-40D3-BFE0-0B45497C98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16F830F-C77C-4B48-8332-4D7CF9655C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D56F6ED-B431-4494-B494-19411ACCDAFF}"/>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6" name="Footer Placeholder 5">
            <a:extLst>
              <a:ext uri="{FF2B5EF4-FFF2-40B4-BE49-F238E27FC236}">
                <a16:creationId xmlns:a16="http://schemas.microsoft.com/office/drawing/2014/main" id="{00AE1F8F-4BE7-4ADF-ADB4-4D295D7D9D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BA68E3-FBD8-40B3-9539-0525D591BA60}"/>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3392743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BBA63-1452-4316-8A9B-CE0496FB076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E04273F-4CB7-4F60-A4DB-C6BFD515A6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260E71-E15C-4B7D-9660-B941317321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B44AF60-0CE8-4B94-BE2B-77E46550F1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4211F70-3FD5-467D-B8FC-F5AE9C1CDF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C479DB4-95E2-4EF6-8FB2-7188BA7D82E9}"/>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8" name="Footer Placeholder 7">
            <a:extLst>
              <a:ext uri="{FF2B5EF4-FFF2-40B4-BE49-F238E27FC236}">
                <a16:creationId xmlns:a16="http://schemas.microsoft.com/office/drawing/2014/main" id="{90BDFCD1-2D14-467F-AB7E-1CDBC389900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DAC72B1-3BDD-4D30-952B-A434BD962A53}"/>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1810912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E1529-98E0-4BAF-BD71-97E62B894F2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F059BE1-4981-415F-B77F-6ED7DBB3F9BC}"/>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4" name="Footer Placeholder 3">
            <a:extLst>
              <a:ext uri="{FF2B5EF4-FFF2-40B4-BE49-F238E27FC236}">
                <a16:creationId xmlns:a16="http://schemas.microsoft.com/office/drawing/2014/main" id="{BBF3133D-E914-4B15-A5F5-EA84004219F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C377B69-F219-4B85-8DC8-0548E80E2BB7}"/>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3172232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25FC45-C944-4D1E-8D25-C05528B8BB18}"/>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3" name="Footer Placeholder 2">
            <a:extLst>
              <a:ext uri="{FF2B5EF4-FFF2-40B4-BE49-F238E27FC236}">
                <a16:creationId xmlns:a16="http://schemas.microsoft.com/office/drawing/2014/main" id="{AD823723-28B0-42A2-B1EA-B70043A825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75A9FE1-301A-4BBC-865F-D7F8C4DA4FB3}"/>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2942401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82907-A693-4709-85A2-11BD19B4D6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D8BED18-A794-4D24-B555-F57403563D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C675B90-469E-4C2E-AB3D-A0F434BCD7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849752-176E-48DF-AFD4-BF3684E9719E}"/>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6" name="Footer Placeholder 5">
            <a:extLst>
              <a:ext uri="{FF2B5EF4-FFF2-40B4-BE49-F238E27FC236}">
                <a16:creationId xmlns:a16="http://schemas.microsoft.com/office/drawing/2014/main" id="{B937068A-431B-4307-AE6C-B0116ED696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22FECD-DC77-45EA-B3B4-BD8567F773E8}"/>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3022247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4CE16-F728-4B31-89CA-9D4F81BB54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8BD7CC8-433F-4409-A5ED-F2C32AB82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2B401-EE64-4828-9169-0704A3E4E9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8ABB80-BA6A-441C-9D1C-39F2FAE68CB6}"/>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6" name="Footer Placeholder 5">
            <a:extLst>
              <a:ext uri="{FF2B5EF4-FFF2-40B4-BE49-F238E27FC236}">
                <a16:creationId xmlns:a16="http://schemas.microsoft.com/office/drawing/2014/main" id="{C4B88DFD-8E34-4EF1-BAB6-79D96CEB13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672360-541C-4272-A7F9-FA41B6D87905}"/>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194279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CFAA-93E2-47A4-8CCD-F9980B3E919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56B8DB-AC6F-4A16-A539-A8057A2591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67829A-C3D8-40E1-BCB3-FB84AAB72B38}"/>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5" name="Footer Placeholder 4">
            <a:extLst>
              <a:ext uri="{FF2B5EF4-FFF2-40B4-BE49-F238E27FC236}">
                <a16:creationId xmlns:a16="http://schemas.microsoft.com/office/drawing/2014/main" id="{9F57CC84-DD62-400F-8014-27FB79D46A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D38283-E7B7-42E9-870C-782793F41822}"/>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3733392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9D2AC7-DB73-40A4-A246-95CEC95423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38B4A6-24A9-453F-A0FA-A019F991AD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DBD095-6E36-47FF-A318-8712592CC59E}"/>
              </a:ext>
            </a:extLst>
          </p:cNvPr>
          <p:cNvSpPr>
            <a:spLocks noGrp="1"/>
          </p:cNvSpPr>
          <p:nvPr>
            <p:ph type="dt" sz="half" idx="10"/>
          </p:nvPr>
        </p:nvSpPr>
        <p:spPr/>
        <p:txBody>
          <a:bodyPr/>
          <a:lstStyle/>
          <a:p>
            <a:fld id="{2B6E980B-702C-44D8-8179-0F4E0A10A049}" type="datetimeFigureOut">
              <a:rPr lang="en-GB" smtClean="0"/>
              <a:t>11/03/2022</a:t>
            </a:fld>
            <a:endParaRPr lang="en-GB"/>
          </a:p>
        </p:txBody>
      </p:sp>
      <p:sp>
        <p:nvSpPr>
          <p:cNvPr id="5" name="Footer Placeholder 4">
            <a:extLst>
              <a:ext uri="{FF2B5EF4-FFF2-40B4-BE49-F238E27FC236}">
                <a16:creationId xmlns:a16="http://schemas.microsoft.com/office/drawing/2014/main" id="{F17B2773-1CEC-4C34-944C-25AD2BBAE5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3F790C-B9B3-44FD-A45F-A3425219C043}"/>
              </a:ext>
            </a:extLst>
          </p:cNvPr>
          <p:cNvSpPr>
            <a:spLocks noGrp="1"/>
          </p:cNvSpPr>
          <p:nvPr>
            <p:ph type="sldNum" sz="quarter" idx="12"/>
          </p:nvPr>
        </p:nvSpPr>
        <p:spPr/>
        <p:txBody>
          <a:bodyPr/>
          <a:lstStyle/>
          <a:p>
            <a:fld id="{0C048EBB-B21C-47B0-B7E9-597E88129922}" type="slidenum">
              <a:rPr lang="en-GB" smtClean="0"/>
              <a:t>‹#›</a:t>
            </a:fld>
            <a:endParaRPr lang="en-GB"/>
          </a:p>
        </p:txBody>
      </p:sp>
    </p:spTree>
    <p:extLst>
      <p:ext uri="{BB962C8B-B14F-4D97-AF65-F5344CB8AC3E}">
        <p14:creationId xmlns:p14="http://schemas.microsoft.com/office/powerpoint/2010/main" val="3846301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95EA35-49E1-492F-AE95-C21B9E2AD2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A4D69F-EB70-40EE-8FC6-E20A63BF64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C50344-5898-4F31-9B6F-F76198902E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6E980B-702C-44D8-8179-0F4E0A10A049}" type="datetimeFigureOut">
              <a:rPr lang="en-GB" smtClean="0"/>
              <a:t>11/03/2022</a:t>
            </a:fld>
            <a:endParaRPr lang="en-GB"/>
          </a:p>
        </p:txBody>
      </p:sp>
      <p:sp>
        <p:nvSpPr>
          <p:cNvPr id="5" name="Footer Placeholder 4">
            <a:extLst>
              <a:ext uri="{FF2B5EF4-FFF2-40B4-BE49-F238E27FC236}">
                <a16:creationId xmlns:a16="http://schemas.microsoft.com/office/drawing/2014/main" id="{8367E8A6-867C-4C64-A2D7-3F0919006E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8A52B58-BBF4-4885-9D81-6D36A0C350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48EBB-B21C-47B0-B7E9-597E88129922}" type="slidenum">
              <a:rPr lang="en-GB" smtClean="0"/>
              <a:t>‹#›</a:t>
            </a:fld>
            <a:endParaRPr lang="en-GB"/>
          </a:p>
        </p:txBody>
      </p:sp>
    </p:spTree>
    <p:extLst>
      <p:ext uri="{BB962C8B-B14F-4D97-AF65-F5344CB8AC3E}">
        <p14:creationId xmlns:p14="http://schemas.microsoft.com/office/powerpoint/2010/main" val="1887479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5.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jpe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nnar-logo | Pennar Community School">
            <a:extLst>
              <a:ext uri="{FF2B5EF4-FFF2-40B4-BE49-F238E27FC236}">
                <a16:creationId xmlns:a16="http://schemas.microsoft.com/office/drawing/2014/main" id="{F1C3B897-9C1F-472B-82FA-F777327F91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BCE9235-7EE5-4247-8BDD-6E379CBD6BFC}"/>
              </a:ext>
            </a:extLst>
          </p:cNvPr>
          <p:cNvPicPr>
            <a:picLocks noChangeAspect="1"/>
          </p:cNvPicPr>
          <p:nvPr/>
        </p:nvPicPr>
        <p:blipFill rotWithShape="1">
          <a:blip r:embed="rId4"/>
          <a:srcRect b="5714"/>
          <a:stretch/>
        </p:blipFill>
        <p:spPr>
          <a:xfrm>
            <a:off x="6311080" y="331001"/>
            <a:ext cx="5754254" cy="5842780"/>
          </a:xfrm>
          <a:prstGeom prst="rect">
            <a:avLst/>
          </a:prstGeom>
        </p:spPr>
      </p:pic>
      <p:sp>
        <p:nvSpPr>
          <p:cNvPr id="5" name="TextBox 4">
            <a:extLst>
              <a:ext uri="{FF2B5EF4-FFF2-40B4-BE49-F238E27FC236}">
                <a16:creationId xmlns:a16="http://schemas.microsoft.com/office/drawing/2014/main" id="{95260638-909F-483E-B741-5703C6D54F6C}"/>
              </a:ext>
            </a:extLst>
          </p:cNvPr>
          <p:cNvSpPr txBox="1"/>
          <p:nvPr/>
        </p:nvSpPr>
        <p:spPr>
          <a:xfrm>
            <a:off x="0" y="2743200"/>
            <a:ext cx="11811000" cy="5170646"/>
          </a:xfrm>
          <a:prstGeom prst="rect">
            <a:avLst/>
          </a:prstGeom>
          <a:noFill/>
        </p:spPr>
        <p:txBody>
          <a:bodyPr wrap="square" rtlCol="0">
            <a:spAutoFit/>
          </a:bodyPr>
          <a:lstStyle/>
          <a:p>
            <a:r>
              <a:rPr lang="en-GB" sz="11000" b="1">
                <a:latin typeface="Comic Sans MS" panose="030F0702030302020204" pitchFamily="66" charset="0"/>
              </a:rPr>
              <a:t>COP1</a:t>
            </a:r>
          </a:p>
          <a:p>
            <a:r>
              <a:rPr lang="en-GB" sz="4000">
                <a:latin typeface="Comic Sans MS" panose="030F0702030302020204" pitchFamily="66" charset="0"/>
              </a:rPr>
              <a:t>Conference of Pennar 1</a:t>
            </a:r>
          </a:p>
          <a:p>
            <a:r>
              <a:rPr lang="en-GB" sz="4000">
                <a:latin typeface="Comic Sans MS" panose="030F0702030302020204" pitchFamily="66" charset="0"/>
              </a:rPr>
              <a:t>Climate Change Summit</a:t>
            </a:r>
          </a:p>
          <a:p>
            <a:endParaRPr lang="en-GB" sz="4000">
              <a:latin typeface="Comic Sans MS" panose="030F0702030302020204" pitchFamily="66" charset="0"/>
            </a:endParaRPr>
          </a:p>
          <a:p>
            <a:r>
              <a:rPr lang="en-GB" sz="4000">
                <a:latin typeface="Comic Sans MS" panose="030F0702030302020204" pitchFamily="66" charset="0"/>
              </a:rPr>
              <a:t>11</a:t>
            </a:r>
            <a:r>
              <a:rPr lang="en-GB" sz="4000" baseline="30000">
                <a:latin typeface="Comic Sans MS" panose="030F0702030302020204" pitchFamily="66" charset="0"/>
              </a:rPr>
              <a:t>th</a:t>
            </a:r>
            <a:r>
              <a:rPr lang="en-GB" sz="4000">
                <a:latin typeface="Comic Sans MS" panose="030F0702030302020204" pitchFamily="66" charset="0"/>
              </a:rPr>
              <a:t> November 2021</a:t>
            </a:r>
          </a:p>
          <a:p>
            <a:r>
              <a:rPr lang="en-GB" sz="6000">
                <a:latin typeface="Comic Sans MS" panose="030F0702030302020204" pitchFamily="66" charset="0"/>
              </a:rPr>
              <a:t> </a:t>
            </a:r>
          </a:p>
        </p:txBody>
      </p:sp>
    </p:spTree>
    <p:extLst>
      <p:ext uri="{BB962C8B-B14F-4D97-AF65-F5344CB8AC3E}">
        <p14:creationId xmlns:p14="http://schemas.microsoft.com/office/powerpoint/2010/main" val="717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A7290962-22F0-4165-9803-4500EC3248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91" y="1257297"/>
            <a:ext cx="3981917" cy="3888325"/>
          </a:xfrm>
          <a:prstGeom prst="rect">
            <a:avLst/>
          </a:prstGeom>
        </p:spPr>
      </p:pic>
      <p:pic>
        <p:nvPicPr>
          <p:cNvPr id="6" name="Picture 5">
            <a:extLst>
              <a:ext uri="{FF2B5EF4-FFF2-40B4-BE49-F238E27FC236}">
                <a16:creationId xmlns:a16="http://schemas.microsoft.com/office/drawing/2014/main" id="{37160A35-F0AD-4DCF-AE9E-7CCE08658747}"/>
              </a:ext>
            </a:extLst>
          </p:cNvPr>
          <p:cNvPicPr>
            <a:picLocks noChangeAspect="1"/>
          </p:cNvPicPr>
          <p:nvPr/>
        </p:nvPicPr>
        <p:blipFill>
          <a:blip r:embed="rId4"/>
          <a:stretch>
            <a:fillRect/>
          </a:stretch>
        </p:blipFill>
        <p:spPr>
          <a:xfrm>
            <a:off x="3716335" y="621569"/>
            <a:ext cx="8334375" cy="6250781"/>
          </a:xfrm>
          <a:prstGeom prst="rect">
            <a:avLst/>
          </a:prstGeom>
        </p:spPr>
      </p:pic>
      <p:pic>
        <p:nvPicPr>
          <p:cNvPr id="2050" name="Picture 2" descr="Green Flag - Eco-Schools program">
            <a:extLst>
              <a:ext uri="{FF2B5EF4-FFF2-40B4-BE49-F238E27FC236}">
                <a16:creationId xmlns:a16="http://schemas.microsoft.com/office/drawing/2014/main" id="{23602AFA-196D-47AC-9A31-DBD89CD998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0975" y="76198"/>
            <a:ext cx="3937002" cy="23622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reen Flag - Eco-Schools program">
            <a:extLst>
              <a:ext uri="{FF2B5EF4-FFF2-40B4-BE49-F238E27FC236}">
                <a16:creationId xmlns:a16="http://schemas.microsoft.com/office/drawing/2014/main" id="{B763ECBC-AEF2-4EF3-A0A9-A9D53FEFE3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3875" y="76197"/>
            <a:ext cx="3937002" cy="2362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694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person&#10;&#10;Description automatically generated">
            <a:extLst>
              <a:ext uri="{FF2B5EF4-FFF2-40B4-BE49-F238E27FC236}">
                <a16:creationId xmlns:a16="http://schemas.microsoft.com/office/drawing/2014/main" id="{731FDBEA-BE40-491C-B2A3-707831182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9491458" y="362661"/>
            <a:ext cx="2901279" cy="2175959"/>
          </a:xfrm>
          <a:prstGeom prst="rect">
            <a:avLst/>
          </a:prstGeom>
        </p:spPr>
      </p:pic>
      <p:pic>
        <p:nvPicPr>
          <p:cNvPr id="1034" name="Picture 10" descr="Image">
            <a:extLst>
              <a:ext uri="{FF2B5EF4-FFF2-40B4-BE49-F238E27FC236}">
                <a16:creationId xmlns:a16="http://schemas.microsoft.com/office/drawing/2014/main" id="{CF58EB07-67EB-4C99-8ED1-268707A5E5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1143" y="4069889"/>
            <a:ext cx="2649097" cy="19868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F918324-A140-434B-9EBB-510C3ECB03B7}"/>
              </a:ext>
            </a:extLst>
          </p:cNvPr>
          <p:cNvPicPr>
            <a:picLocks noChangeAspect="1"/>
          </p:cNvPicPr>
          <p:nvPr/>
        </p:nvPicPr>
        <p:blipFill>
          <a:blip r:embed="rId5"/>
          <a:stretch>
            <a:fillRect/>
          </a:stretch>
        </p:blipFill>
        <p:spPr>
          <a:xfrm>
            <a:off x="8320391" y="963511"/>
            <a:ext cx="2049294" cy="2732392"/>
          </a:xfrm>
          <a:prstGeom prst="rect">
            <a:avLst/>
          </a:prstGeom>
        </p:spPr>
      </p:pic>
      <p:pic>
        <p:nvPicPr>
          <p:cNvPr id="10" name="Picture 9" descr="A group of people planting a tree&#10;&#10;Description automatically generated with low confidence">
            <a:extLst>
              <a:ext uri="{FF2B5EF4-FFF2-40B4-BE49-F238E27FC236}">
                <a16:creationId xmlns:a16="http://schemas.microsoft.com/office/drawing/2014/main" id="{3A2E4B96-3E8D-4F76-ABC7-821C669054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030" y="104243"/>
            <a:ext cx="2218352" cy="1663764"/>
          </a:xfrm>
          <a:prstGeom prst="rect">
            <a:avLst/>
          </a:prstGeom>
        </p:spPr>
      </p:pic>
      <p:pic>
        <p:nvPicPr>
          <p:cNvPr id="1026" name="Picture 2" descr="Image">
            <a:extLst>
              <a:ext uri="{FF2B5EF4-FFF2-40B4-BE49-F238E27FC236}">
                <a16:creationId xmlns:a16="http://schemas.microsoft.com/office/drawing/2014/main" id="{779A9913-EABC-4199-B038-821F96F6C0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3616" y="427303"/>
            <a:ext cx="1793484" cy="23913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cientists Want To BAN Glitter &amp; Here's Why - YouTube">
            <a:extLst>
              <a:ext uri="{FF2B5EF4-FFF2-40B4-BE49-F238E27FC236}">
                <a16:creationId xmlns:a16="http://schemas.microsoft.com/office/drawing/2014/main" id="{67048947-E443-4885-A6B1-0BC5B26E0DC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88158" y="4189630"/>
            <a:ext cx="4233962" cy="237101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2F91F15-25B6-4B41-ADE7-403920240470}"/>
              </a:ext>
            </a:extLst>
          </p:cNvPr>
          <p:cNvSpPr/>
          <p:nvPr/>
        </p:nvSpPr>
        <p:spPr>
          <a:xfrm rot="20667749">
            <a:off x="248021" y="1279100"/>
            <a:ext cx="3832027" cy="1938992"/>
          </a:xfrm>
          <a:prstGeom prst="rect">
            <a:avLst/>
          </a:prstGeom>
          <a:noFill/>
        </p:spPr>
        <p:txBody>
          <a:bodyPr wrap="square" lIns="91440" tIns="45720" rIns="91440" bIns="45720">
            <a:spAutoFit/>
          </a:bodyPr>
          <a:lstStyle/>
          <a:p>
            <a:pPr algn="ctr"/>
            <a:r>
              <a:rPr lang="en-US" sz="4000" b="1" cap="none" spc="0" dirty="0">
                <a:ln w="6600">
                  <a:solidFill>
                    <a:schemeClr val="tx1"/>
                  </a:solidFill>
                  <a:prstDash val="solid"/>
                </a:ln>
                <a:solidFill>
                  <a:srgbClr val="FFFFFF"/>
                </a:solidFill>
                <a:effectLst>
                  <a:outerShdw dist="38100" dir="2700000" algn="tl" rotWithShape="0">
                    <a:schemeClr val="accent2"/>
                  </a:outerShdw>
                </a:effectLst>
              </a:rPr>
              <a:t>Maintaining the School</a:t>
            </a:r>
          </a:p>
          <a:p>
            <a:pPr algn="ctr"/>
            <a:r>
              <a:rPr lang="en-US" sz="4000" b="1" cap="none" spc="0" dirty="0">
                <a:ln w="6600">
                  <a:solidFill>
                    <a:schemeClr val="tx1"/>
                  </a:solidFill>
                  <a:prstDash val="solid"/>
                </a:ln>
                <a:solidFill>
                  <a:srgbClr val="FFFFFF"/>
                </a:solidFill>
                <a:effectLst>
                  <a:outerShdw dist="38100" dir="2700000" algn="tl" rotWithShape="0">
                    <a:schemeClr val="accent2"/>
                  </a:outerShdw>
                </a:effectLst>
              </a:rPr>
              <a:t> Nature Garden</a:t>
            </a:r>
          </a:p>
        </p:txBody>
      </p:sp>
      <p:sp>
        <p:nvSpPr>
          <p:cNvPr id="15" name="Rectangle 14">
            <a:extLst>
              <a:ext uri="{FF2B5EF4-FFF2-40B4-BE49-F238E27FC236}">
                <a16:creationId xmlns:a16="http://schemas.microsoft.com/office/drawing/2014/main" id="{D1ED50D7-8578-412E-8C1C-36C4627E8289}"/>
              </a:ext>
            </a:extLst>
          </p:cNvPr>
          <p:cNvSpPr/>
          <p:nvPr/>
        </p:nvSpPr>
        <p:spPr>
          <a:xfrm rot="1086818">
            <a:off x="8356024" y="1875727"/>
            <a:ext cx="3832027" cy="1938992"/>
          </a:xfrm>
          <a:prstGeom prst="rect">
            <a:avLst/>
          </a:prstGeom>
          <a:noFill/>
        </p:spPr>
        <p:txBody>
          <a:bodyPr wrap="square" lIns="91440" tIns="45720" rIns="91440" bIns="45720">
            <a:spAutoFit/>
          </a:bodyPr>
          <a:lstStyle/>
          <a:p>
            <a:pPr algn="ctr"/>
            <a:r>
              <a:rPr lang="en-US" sz="4000" b="1" cap="none" spc="0" dirty="0">
                <a:ln w="6600">
                  <a:solidFill>
                    <a:schemeClr val="tx1"/>
                  </a:solidFill>
                  <a:prstDash val="solid"/>
                </a:ln>
                <a:solidFill>
                  <a:srgbClr val="FFFFFF"/>
                </a:solidFill>
                <a:effectLst>
                  <a:outerShdw dist="38100" dir="2700000" algn="tl" rotWithShape="0">
                    <a:schemeClr val="accent2"/>
                  </a:outerShdw>
                </a:effectLst>
              </a:rPr>
              <a:t>Managing the Fruit Waste and Compost</a:t>
            </a:r>
          </a:p>
        </p:txBody>
      </p:sp>
      <p:pic>
        <p:nvPicPr>
          <p:cNvPr id="1032" name="Picture 8" descr="Image">
            <a:extLst>
              <a:ext uri="{FF2B5EF4-FFF2-40B4-BE49-F238E27FC236}">
                <a16:creationId xmlns:a16="http://schemas.microsoft.com/office/drawing/2014/main" id="{03F76F8C-2E08-4625-B2E8-B4EDB34B76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9606" y="4722828"/>
            <a:ext cx="2450428" cy="1837821"/>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67AB4FCF-F43D-48A0-85ED-DCC28ACE9388}"/>
              </a:ext>
            </a:extLst>
          </p:cNvPr>
          <p:cNvSpPr/>
          <p:nvPr/>
        </p:nvSpPr>
        <p:spPr>
          <a:xfrm rot="1086818">
            <a:off x="2380311" y="4228298"/>
            <a:ext cx="3832027" cy="2554545"/>
          </a:xfrm>
          <a:prstGeom prst="rect">
            <a:avLst/>
          </a:prstGeom>
          <a:noFill/>
        </p:spPr>
        <p:txBody>
          <a:bodyPr wrap="square" lIns="91440" tIns="45720" rIns="91440" bIns="45720">
            <a:spAutoFit/>
          </a:bodyPr>
          <a:lstStyle/>
          <a:p>
            <a:pPr algn="ctr"/>
            <a:r>
              <a:rPr lang="en-US" sz="4000" b="1" cap="none" spc="0" dirty="0">
                <a:ln w="6600">
                  <a:solidFill>
                    <a:schemeClr val="tx1"/>
                  </a:solidFill>
                  <a:prstDash val="solid"/>
                </a:ln>
                <a:solidFill>
                  <a:srgbClr val="FFFFFF"/>
                </a:solidFill>
                <a:effectLst>
                  <a:outerShdw dist="38100" dir="2700000" algn="tl" rotWithShape="0">
                    <a:schemeClr val="accent2"/>
                  </a:outerShdw>
                </a:effectLst>
              </a:rPr>
              <a:t>Holding Regular Litter Picks – in school and in the local area</a:t>
            </a:r>
          </a:p>
        </p:txBody>
      </p:sp>
      <p:pic>
        <p:nvPicPr>
          <p:cNvPr id="13" name="Picture 12">
            <a:extLst>
              <a:ext uri="{FF2B5EF4-FFF2-40B4-BE49-F238E27FC236}">
                <a16:creationId xmlns:a16="http://schemas.microsoft.com/office/drawing/2014/main" id="{B2A291B3-B4C5-427D-A8FA-5CB3E9B92718}"/>
              </a:ext>
            </a:extLst>
          </p:cNvPr>
          <p:cNvPicPr>
            <a:picLocks noChangeAspect="1"/>
          </p:cNvPicPr>
          <p:nvPr/>
        </p:nvPicPr>
        <p:blipFill>
          <a:blip r:embed="rId10"/>
          <a:stretch>
            <a:fillRect/>
          </a:stretch>
        </p:blipFill>
        <p:spPr>
          <a:xfrm>
            <a:off x="4496066" y="337509"/>
            <a:ext cx="3289054" cy="1847510"/>
          </a:xfrm>
          <a:prstGeom prst="rect">
            <a:avLst/>
          </a:prstGeom>
        </p:spPr>
      </p:pic>
      <p:sp>
        <p:nvSpPr>
          <p:cNvPr id="21" name="Rectangle 20">
            <a:extLst>
              <a:ext uri="{FF2B5EF4-FFF2-40B4-BE49-F238E27FC236}">
                <a16:creationId xmlns:a16="http://schemas.microsoft.com/office/drawing/2014/main" id="{87C8829A-CA18-4DC6-9801-0B19AF354948}"/>
              </a:ext>
            </a:extLst>
          </p:cNvPr>
          <p:cNvSpPr/>
          <p:nvPr/>
        </p:nvSpPr>
        <p:spPr>
          <a:xfrm rot="20633700">
            <a:off x="4249955" y="1392171"/>
            <a:ext cx="3832027" cy="1323439"/>
          </a:xfrm>
          <a:prstGeom prst="rect">
            <a:avLst/>
          </a:prstGeom>
          <a:noFill/>
        </p:spPr>
        <p:txBody>
          <a:bodyPr wrap="square" lIns="91440" tIns="45720" rIns="91440" bIns="45720">
            <a:spAutoFit/>
          </a:bodyPr>
          <a:lstStyle/>
          <a:p>
            <a:pPr algn="ctr"/>
            <a:r>
              <a:rPr lang="en-US" sz="4000" b="1" cap="none" spc="0" dirty="0">
                <a:ln w="6600">
                  <a:solidFill>
                    <a:schemeClr val="tx1"/>
                  </a:solidFill>
                  <a:prstDash val="solid"/>
                </a:ln>
                <a:solidFill>
                  <a:srgbClr val="FFFFFF"/>
                </a:solidFill>
                <a:effectLst>
                  <a:outerShdw dist="38100" dir="2700000" algn="tl" rotWithShape="0">
                    <a:schemeClr val="accent2"/>
                  </a:outerShdw>
                </a:effectLst>
              </a:rPr>
              <a:t>Hosting a ‘Go Green Day’</a:t>
            </a:r>
          </a:p>
        </p:txBody>
      </p:sp>
      <p:pic>
        <p:nvPicPr>
          <p:cNvPr id="14" name="Picture 2" descr="Green Flag - Eco-Schools program">
            <a:extLst>
              <a:ext uri="{FF2B5EF4-FFF2-40B4-BE49-F238E27FC236}">
                <a16:creationId xmlns:a16="http://schemas.microsoft.com/office/drawing/2014/main" id="{6EFE9C3C-092F-4AE8-B874-9FE9E82538E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57625" y="0"/>
            <a:ext cx="2733259" cy="1639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1631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OP26 - Home | Facebook">
            <a:extLst>
              <a:ext uri="{FF2B5EF4-FFF2-40B4-BE49-F238E27FC236}">
                <a16:creationId xmlns:a16="http://schemas.microsoft.com/office/drawing/2014/main" id="{B58CA806-44EF-4679-AD1A-15126FD43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308" y="158703"/>
            <a:ext cx="6539329" cy="36620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Text&#10;&#10;Description automatically generated">
            <a:extLst>
              <a:ext uri="{FF2B5EF4-FFF2-40B4-BE49-F238E27FC236}">
                <a16:creationId xmlns:a16="http://schemas.microsoft.com/office/drawing/2014/main" id="{182C4F55-57F1-4042-B43F-8F33E17B68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4642" y="252412"/>
            <a:ext cx="4972050" cy="3729038"/>
          </a:xfrm>
          <a:prstGeom prst="rect">
            <a:avLst/>
          </a:prstGeom>
        </p:spPr>
      </p:pic>
      <p:pic>
        <p:nvPicPr>
          <p:cNvPr id="7" name="Picture 6" descr="Text&#10;&#10;Description automatically generated with medium confidence">
            <a:extLst>
              <a:ext uri="{FF2B5EF4-FFF2-40B4-BE49-F238E27FC236}">
                <a16:creationId xmlns:a16="http://schemas.microsoft.com/office/drawing/2014/main" id="{8FA03B67-10AB-4FA0-AAC2-D8E4276DF3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429000"/>
            <a:ext cx="4165600" cy="3124200"/>
          </a:xfrm>
          <a:prstGeom prst="rect">
            <a:avLst/>
          </a:prstGeom>
        </p:spPr>
      </p:pic>
      <p:pic>
        <p:nvPicPr>
          <p:cNvPr id="2050" name="Picture 2" descr="Image">
            <a:extLst>
              <a:ext uri="{FF2B5EF4-FFF2-40B4-BE49-F238E27FC236}">
                <a16:creationId xmlns:a16="http://schemas.microsoft.com/office/drawing/2014/main" id="{99784E6F-7229-4D85-A97C-DD97397EE1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0248" y="3582186"/>
            <a:ext cx="4367752" cy="3275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806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A96DC8E7-5428-4212-949E-807128567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1248" y="0"/>
            <a:ext cx="5989503" cy="6858000"/>
          </a:xfrm>
          <a:prstGeom prst="rect">
            <a:avLst/>
          </a:prstGeom>
        </p:spPr>
      </p:pic>
    </p:spTree>
    <p:extLst>
      <p:ext uri="{BB962C8B-B14F-4D97-AF65-F5344CB8AC3E}">
        <p14:creationId xmlns:p14="http://schemas.microsoft.com/office/powerpoint/2010/main" val="3787478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EE451C-3723-4830-979F-C5061F9CC3F8}"/>
              </a:ext>
            </a:extLst>
          </p:cNvPr>
          <p:cNvPicPr>
            <a:picLocks noChangeAspect="1"/>
          </p:cNvPicPr>
          <p:nvPr/>
        </p:nvPicPr>
        <p:blipFill>
          <a:blip r:embed="rId3"/>
          <a:stretch>
            <a:fillRect/>
          </a:stretch>
        </p:blipFill>
        <p:spPr>
          <a:xfrm>
            <a:off x="3219450" y="222685"/>
            <a:ext cx="8511022" cy="6222199"/>
          </a:xfrm>
          <a:prstGeom prst="rect">
            <a:avLst/>
          </a:prstGeom>
        </p:spPr>
      </p:pic>
      <p:pic>
        <p:nvPicPr>
          <p:cNvPr id="3" name="Picture 2" descr="pennar-logo | Pennar Community School">
            <a:extLst>
              <a:ext uri="{FF2B5EF4-FFF2-40B4-BE49-F238E27FC236}">
                <a16:creationId xmlns:a16="http://schemas.microsoft.com/office/drawing/2014/main" id="{EA51CABB-3865-43C2-BE54-B5E755AA62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382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7BCC43-C159-414C-AEF3-857B4A8B3748}"/>
              </a:ext>
            </a:extLst>
          </p:cNvPr>
          <p:cNvPicPr>
            <a:picLocks noChangeAspect="1"/>
          </p:cNvPicPr>
          <p:nvPr/>
        </p:nvPicPr>
        <p:blipFill>
          <a:blip r:embed="rId3"/>
          <a:stretch>
            <a:fillRect/>
          </a:stretch>
        </p:blipFill>
        <p:spPr>
          <a:xfrm>
            <a:off x="2825168" y="216816"/>
            <a:ext cx="9186737" cy="6641184"/>
          </a:xfrm>
          <a:prstGeom prst="rect">
            <a:avLst/>
          </a:prstGeom>
        </p:spPr>
      </p:pic>
      <p:pic>
        <p:nvPicPr>
          <p:cNvPr id="3" name="Picture 2" descr="pennar-logo | Pennar Community School">
            <a:extLst>
              <a:ext uri="{FF2B5EF4-FFF2-40B4-BE49-F238E27FC236}">
                <a16:creationId xmlns:a16="http://schemas.microsoft.com/office/drawing/2014/main" id="{1534E7FB-30AB-4DA7-AC35-802B7CFC4B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4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D1BF98EA-26B7-4944-AD71-12A84A2C7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2325" y="123825"/>
            <a:ext cx="61960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pennar-logo | Pennar Community School">
            <a:extLst>
              <a:ext uri="{FF2B5EF4-FFF2-40B4-BE49-F238E27FC236}">
                <a16:creationId xmlns:a16="http://schemas.microsoft.com/office/drawing/2014/main" id="{33285FEA-EEF9-48CB-8790-718F5096E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2004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D1BF98EA-26B7-4944-AD71-12A84A2C7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2325" y="123825"/>
            <a:ext cx="61960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pennar-logo | Pennar Community School">
            <a:extLst>
              <a:ext uri="{FF2B5EF4-FFF2-40B4-BE49-F238E27FC236}">
                <a16:creationId xmlns:a16="http://schemas.microsoft.com/office/drawing/2014/main" id="{33285FEA-EEF9-48CB-8790-718F5096E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a:extLst>
              <a:ext uri="{FF2B5EF4-FFF2-40B4-BE49-F238E27FC236}">
                <a16:creationId xmlns:a16="http://schemas.microsoft.com/office/drawing/2014/main" id="{317C2A95-7B4F-49A0-BE3D-BD4CC93D7A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864" y="3391334"/>
            <a:ext cx="4189379" cy="31420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305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nnar-logo | Pennar Community School">
            <a:extLst>
              <a:ext uri="{FF2B5EF4-FFF2-40B4-BE49-F238E27FC236}">
                <a16:creationId xmlns:a16="http://schemas.microsoft.com/office/drawing/2014/main" id="{74FC1D64-9665-4487-98C0-62FE427546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1DCB6B69-4D61-48AE-820C-2F91EA01BC4C}"/>
              </a:ext>
            </a:extLst>
          </p:cNvPr>
          <p:cNvPicPr>
            <a:picLocks noChangeAspect="1"/>
          </p:cNvPicPr>
          <p:nvPr/>
        </p:nvPicPr>
        <p:blipFill>
          <a:blip r:embed="rId4"/>
          <a:stretch>
            <a:fillRect/>
          </a:stretch>
        </p:blipFill>
        <p:spPr>
          <a:xfrm>
            <a:off x="2699128" y="79287"/>
            <a:ext cx="4224756" cy="2372083"/>
          </a:xfrm>
          <a:prstGeom prst="rect">
            <a:avLst/>
          </a:prstGeom>
          <a:ln>
            <a:solidFill>
              <a:schemeClr val="tx1"/>
            </a:solidFill>
          </a:ln>
        </p:spPr>
      </p:pic>
      <p:pic>
        <p:nvPicPr>
          <p:cNvPr id="8" name="Picture 7">
            <a:extLst>
              <a:ext uri="{FF2B5EF4-FFF2-40B4-BE49-F238E27FC236}">
                <a16:creationId xmlns:a16="http://schemas.microsoft.com/office/drawing/2014/main" id="{AC2C0A53-DD5E-40F8-A5CB-4074E52E4C6B}"/>
              </a:ext>
            </a:extLst>
          </p:cNvPr>
          <p:cNvPicPr>
            <a:picLocks noChangeAspect="1"/>
          </p:cNvPicPr>
          <p:nvPr/>
        </p:nvPicPr>
        <p:blipFill>
          <a:blip r:embed="rId5"/>
          <a:stretch>
            <a:fillRect/>
          </a:stretch>
        </p:blipFill>
        <p:spPr>
          <a:xfrm>
            <a:off x="5389123" y="1773088"/>
            <a:ext cx="5247845" cy="2940603"/>
          </a:xfrm>
          <a:prstGeom prst="rect">
            <a:avLst/>
          </a:prstGeom>
          <a:ln>
            <a:solidFill>
              <a:schemeClr val="tx1"/>
            </a:solidFill>
          </a:ln>
        </p:spPr>
      </p:pic>
      <p:pic>
        <p:nvPicPr>
          <p:cNvPr id="10" name="Picture 9">
            <a:extLst>
              <a:ext uri="{FF2B5EF4-FFF2-40B4-BE49-F238E27FC236}">
                <a16:creationId xmlns:a16="http://schemas.microsoft.com/office/drawing/2014/main" id="{06414A0C-16FA-4CFD-A373-E4A096B7C20F}"/>
              </a:ext>
            </a:extLst>
          </p:cNvPr>
          <p:cNvPicPr>
            <a:picLocks noChangeAspect="1"/>
          </p:cNvPicPr>
          <p:nvPr/>
        </p:nvPicPr>
        <p:blipFill>
          <a:blip r:embed="rId6"/>
          <a:stretch>
            <a:fillRect/>
          </a:stretch>
        </p:blipFill>
        <p:spPr>
          <a:xfrm>
            <a:off x="7042826" y="3959073"/>
            <a:ext cx="4922195" cy="2755654"/>
          </a:xfrm>
          <a:prstGeom prst="rect">
            <a:avLst/>
          </a:prstGeom>
          <a:ln>
            <a:solidFill>
              <a:schemeClr val="tx1"/>
            </a:solidFill>
          </a:ln>
        </p:spPr>
      </p:pic>
    </p:spTree>
    <p:extLst>
      <p:ext uri="{BB962C8B-B14F-4D97-AF65-F5344CB8AC3E}">
        <p14:creationId xmlns:p14="http://schemas.microsoft.com/office/powerpoint/2010/main" val="373215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1A725638-B175-43B1-A913-F2BCEDF255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15827">
            <a:off x="7730171" y="3666266"/>
            <a:ext cx="4425913" cy="30525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a:extLst>
              <a:ext uri="{FF2B5EF4-FFF2-40B4-BE49-F238E27FC236}">
                <a16:creationId xmlns:a16="http://schemas.microsoft.com/office/drawing/2014/main" id="{0AF90C4B-1CCB-4EB9-92A5-FD54442747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748636">
            <a:off x="2934535" y="492617"/>
            <a:ext cx="5508648" cy="289204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a:extLst>
              <a:ext uri="{FF2B5EF4-FFF2-40B4-BE49-F238E27FC236}">
                <a16:creationId xmlns:a16="http://schemas.microsoft.com/office/drawing/2014/main" id="{9F44EFCC-CC76-4C60-8BCF-8F11AE40E2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606305">
            <a:off x="8673799" y="84207"/>
            <a:ext cx="3523417" cy="370886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a:extLst>
              <a:ext uri="{FF2B5EF4-FFF2-40B4-BE49-F238E27FC236}">
                <a16:creationId xmlns:a16="http://schemas.microsoft.com/office/drawing/2014/main" id="{04A00F10-81A7-427D-A25B-7C33BA209E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937159">
            <a:off x="467799" y="2543707"/>
            <a:ext cx="3363435" cy="41284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pennar-logo | Pennar Community School">
            <a:extLst>
              <a:ext uri="{FF2B5EF4-FFF2-40B4-BE49-F238E27FC236}">
                <a16:creationId xmlns:a16="http://schemas.microsoft.com/office/drawing/2014/main" id="{3127374E-1DAF-4EE7-B0D4-5D86236E50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picture containing text, fabric&#10;&#10;Description automatically generated">
            <a:extLst>
              <a:ext uri="{FF2B5EF4-FFF2-40B4-BE49-F238E27FC236}">
                <a16:creationId xmlns:a16="http://schemas.microsoft.com/office/drawing/2014/main" id="{2A5F3FAE-2FFC-451C-B8F1-A77AC14654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85735" y="3657644"/>
            <a:ext cx="3027165" cy="3429001"/>
          </a:xfrm>
          <a:prstGeom prst="rect">
            <a:avLst/>
          </a:prstGeom>
        </p:spPr>
      </p:pic>
    </p:spTree>
    <p:extLst>
      <p:ext uri="{BB962C8B-B14F-4D97-AF65-F5344CB8AC3E}">
        <p14:creationId xmlns:p14="http://schemas.microsoft.com/office/powerpoint/2010/main" val="2046035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Pupils at Pennar Community School">
            <a:extLst>
              <a:ext uri="{FF2B5EF4-FFF2-40B4-BE49-F238E27FC236}">
                <a16:creationId xmlns:a16="http://schemas.microsoft.com/office/drawing/2014/main" id="{CFC683DB-A2DD-43FF-B70B-9704645416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01402"/>
            <a:ext cx="6191250" cy="46482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E1E0EF6-BEB0-4ECC-92E1-EB400D78B032}"/>
              </a:ext>
            </a:extLst>
          </p:cNvPr>
          <p:cNvPicPr>
            <a:picLocks noChangeAspect="1"/>
          </p:cNvPicPr>
          <p:nvPr/>
        </p:nvPicPr>
        <p:blipFill>
          <a:blip r:embed="rId4"/>
          <a:stretch>
            <a:fillRect/>
          </a:stretch>
        </p:blipFill>
        <p:spPr>
          <a:xfrm>
            <a:off x="5819977" y="-815098"/>
            <a:ext cx="6972300" cy="5229225"/>
          </a:xfrm>
          <a:prstGeom prst="rect">
            <a:avLst/>
          </a:prstGeom>
        </p:spPr>
      </p:pic>
      <p:pic>
        <p:nvPicPr>
          <p:cNvPr id="5" name="Picture 4" descr="pennar-logo | Pennar Community School">
            <a:extLst>
              <a:ext uri="{FF2B5EF4-FFF2-40B4-BE49-F238E27FC236}">
                <a16:creationId xmlns:a16="http://schemas.microsoft.com/office/drawing/2014/main" id="{AB26F76C-E832-453C-AAC1-EAD5760357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911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14,683 Mountain Climbing Illustrations &amp; Clip Art - iStock">
            <a:extLst>
              <a:ext uri="{FF2B5EF4-FFF2-40B4-BE49-F238E27FC236}">
                <a16:creationId xmlns:a16="http://schemas.microsoft.com/office/drawing/2014/main" id="{0E4F6E93-C4CA-4EE3-BD3B-95228BF937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028" y="1466851"/>
            <a:ext cx="10782298" cy="53911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pennar-logo | Pennar Community School">
            <a:extLst>
              <a:ext uri="{FF2B5EF4-FFF2-40B4-BE49-F238E27FC236}">
                <a16:creationId xmlns:a16="http://schemas.microsoft.com/office/drawing/2014/main" id="{6CE0CA81-D543-4255-97DB-26D65D6F5C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7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5FC762-921C-4146-9866-70D3CA9274CE}"/>
              </a:ext>
            </a:extLst>
          </p:cNvPr>
          <p:cNvPicPr>
            <a:picLocks noChangeAspect="1"/>
          </p:cNvPicPr>
          <p:nvPr/>
        </p:nvPicPr>
        <p:blipFill>
          <a:blip r:embed="rId3"/>
          <a:stretch>
            <a:fillRect/>
          </a:stretch>
        </p:blipFill>
        <p:spPr>
          <a:xfrm>
            <a:off x="2479728" y="762001"/>
            <a:ext cx="9581209" cy="5932406"/>
          </a:xfrm>
          <a:prstGeom prst="rect">
            <a:avLst/>
          </a:prstGeom>
        </p:spPr>
      </p:pic>
      <p:pic>
        <p:nvPicPr>
          <p:cNvPr id="6" name="Picture 5" descr="pennar-logo | Pennar Community School">
            <a:extLst>
              <a:ext uri="{FF2B5EF4-FFF2-40B4-BE49-F238E27FC236}">
                <a16:creationId xmlns:a16="http://schemas.microsoft.com/office/drawing/2014/main" id="{0C9277C1-F1F9-40A3-8AFF-A359952BCD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6955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nnar-logo | Pennar Community School">
            <a:extLst>
              <a:ext uri="{FF2B5EF4-FFF2-40B4-BE49-F238E27FC236}">
                <a16:creationId xmlns:a16="http://schemas.microsoft.com/office/drawing/2014/main" id="{3A9D18D6-B899-4521-A2BF-C1B8CF7D07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B1CF0EB-419D-4C95-94B9-AA807D9A9D77}"/>
              </a:ext>
            </a:extLst>
          </p:cNvPr>
          <p:cNvSpPr txBox="1"/>
          <p:nvPr/>
        </p:nvSpPr>
        <p:spPr>
          <a:xfrm>
            <a:off x="2914650" y="285750"/>
            <a:ext cx="9048750" cy="553998"/>
          </a:xfrm>
          <a:prstGeom prst="rect">
            <a:avLst/>
          </a:prstGeom>
          <a:noFill/>
        </p:spPr>
        <p:txBody>
          <a:bodyPr wrap="square" rtlCol="0">
            <a:spAutoFit/>
          </a:bodyPr>
          <a:lstStyle/>
          <a:p>
            <a:r>
              <a:rPr lang="en-GB" sz="3000" dirty="0">
                <a:latin typeface="Comic Sans MS" panose="030F0702030302020204" pitchFamily="66" charset="0"/>
              </a:rPr>
              <a:t>Improving Biodiversity</a:t>
            </a:r>
          </a:p>
        </p:txBody>
      </p:sp>
      <p:pic>
        <p:nvPicPr>
          <p:cNvPr id="7" name="Picture 6" descr="A picture containing person, outdoor&#10;&#10;Description automatically generated">
            <a:extLst>
              <a:ext uri="{FF2B5EF4-FFF2-40B4-BE49-F238E27FC236}">
                <a16:creationId xmlns:a16="http://schemas.microsoft.com/office/drawing/2014/main" id="{F969EE88-179B-469C-8ED9-52E7105DF1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98758" y="3616325"/>
            <a:ext cx="3175003" cy="2381252"/>
          </a:xfrm>
          <a:prstGeom prst="rect">
            <a:avLst/>
          </a:prstGeom>
        </p:spPr>
      </p:pic>
      <p:pic>
        <p:nvPicPr>
          <p:cNvPr id="8" name="Picture 7">
            <a:extLst>
              <a:ext uri="{FF2B5EF4-FFF2-40B4-BE49-F238E27FC236}">
                <a16:creationId xmlns:a16="http://schemas.microsoft.com/office/drawing/2014/main" id="{3B97B678-B34E-4D2B-8353-197F5C3A0B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320164" y="1561652"/>
            <a:ext cx="4023359" cy="3017519"/>
          </a:xfrm>
          <a:prstGeom prst="rect">
            <a:avLst/>
          </a:prstGeom>
        </p:spPr>
      </p:pic>
      <p:pic>
        <p:nvPicPr>
          <p:cNvPr id="6146" name="Picture 2" descr="Image">
            <a:extLst>
              <a:ext uri="{FF2B5EF4-FFF2-40B4-BE49-F238E27FC236}">
                <a16:creationId xmlns:a16="http://schemas.microsoft.com/office/drawing/2014/main" id="{AABA7433-5766-499B-9226-E795E88012E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6324"/>
          <a:stretch/>
        </p:blipFill>
        <p:spPr bwMode="auto">
          <a:xfrm>
            <a:off x="6848475" y="1038225"/>
            <a:ext cx="4857750" cy="541972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F61F9F0-10F2-4E57-88EB-7FA9117DE5D1}"/>
              </a:ext>
            </a:extLst>
          </p:cNvPr>
          <p:cNvPicPr>
            <a:picLocks noChangeAspect="1"/>
          </p:cNvPicPr>
          <p:nvPr/>
        </p:nvPicPr>
        <p:blipFill>
          <a:blip r:embed="rId7"/>
          <a:stretch>
            <a:fillRect/>
          </a:stretch>
        </p:blipFill>
        <p:spPr>
          <a:xfrm>
            <a:off x="9214737" y="3042534"/>
            <a:ext cx="2748663" cy="3615254"/>
          </a:xfrm>
          <a:prstGeom prst="rect">
            <a:avLst/>
          </a:prstGeom>
        </p:spPr>
      </p:pic>
      <p:pic>
        <p:nvPicPr>
          <p:cNvPr id="6148" name="Picture 4" descr="Image">
            <a:extLst>
              <a:ext uri="{FF2B5EF4-FFF2-40B4-BE49-F238E27FC236}">
                <a16:creationId xmlns:a16="http://schemas.microsoft.com/office/drawing/2014/main" id="{42E33E99-DC08-473B-A43D-071889D5278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89019" y="3787588"/>
            <a:ext cx="2152650" cy="287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3249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nnar-logo | Pennar Community School">
            <a:extLst>
              <a:ext uri="{FF2B5EF4-FFF2-40B4-BE49-F238E27FC236}">
                <a16:creationId xmlns:a16="http://schemas.microsoft.com/office/drawing/2014/main" id="{F04203EA-1CFB-4960-BEF3-F7EFB852E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BAD70C6-F9A1-4622-9ED3-3FDE9CE82E63}"/>
              </a:ext>
            </a:extLst>
          </p:cNvPr>
          <p:cNvSpPr txBox="1"/>
          <p:nvPr/>
        </p:nvSpPr>
        <p:spPr>
          <a:xfrm>
            <a:off x="2657856" y="25110"/>
            <a:ext cx="9534144" cy="4401205"/>
          </a:xfrm>
          <a:prstGeom prst="rect">
            <a:avLst/>
          </a:prstGeom>
          <a:noFill/>
        </p:spPr>
        <p:txBody>
          <a:bodyPr wrap="square" rtlCol="0">
            <a:spAutoFit/>
          </a:bodyPr>
          <a:lstStyle/>
          <a:p>
            <a:r>
              <a:rPr lang="en-GB" sz="3000" dirty="0">
                <a:latin typeface="Comic Sans MS" panose="030F0702030302020204" pitchFamily="66" charset="0"/>
              </a:rPr>
              <a:t>Reducing Plastic Waste</a:t>
            </a:r>
          </a:p>
          <a:p>
            <a:endParaRPr lang="en-GB" sz="3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Milk Bottles – Larger Plastic Bottles</a:t>
            </a:r>
          </a:p>
          <a:p>
            <a:pPr marL="342900" indent="-342900">
              <a:buFont typeface="Arial" panose="020B0604020202020204" pitchFamily="34" charset="0"/>
              <a:buChar char="•"/>
            </a:pPr>
            <a:endParaRPr lang="en-GB" sz="2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Soft plastic waste is collected and recycled. </a:t>
            </a:r>
          </a:p>
          <a:p>
            <a:pPr marL="342900" indent="-342900">
              <a:buFont typeface="Arial" panose="020B0604020202020204" pitchFamily="34" charset="0"/>
              <a:buChar char="•"/>
            </a:pPr>
            <a:endParaRPr lang="en-GB" sz="2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Crisp packets collected, turned into bricks and recycled</a:t>
            </a:r>
          </a:p>
          <a:p>
            <a:pPr marL="342900" indent="-342900">
              <a:buFont typeface="Arial" panose="020B0604020202020204" pitchFamily="34" charset="0"/>
              <a:buChar char="•"/>
            </a:pPr>
            <a:endParaRPr lang="en-GB" sz="2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Ban on all future purchase of plastic felt pens (with exception of drywipe pens) All current pens collected and recycled when dried out. </a:t>
            </a:r>
          </a:p>
          <a:p>
            <a:pPr marL="342900" indent="-342900">
              <a:buFont typeface="Arial" panose="020B0604020202020204" pitchFamily="34" charset="0"/>
              <a:buChar char="•"/>
            </a:pPr>
            <a:endParaRPr lang="en-GB" sz="2000" dirty="0">
              <a:latin typeface="Comic Sans MS" panose="030F0702030302020204" pitchFamily="66" charset="0"/>
            </a:endParaRPr>
          </a:p>
          <a:p>
            <a:pPr marL="342900" indent="-342900">
              <a:buFont typeface="Arial" panose="020B0604020202020204" pitchFamily="34" charset="0"/>
              <a:buChar char="•"/>
            </a:pPr>
            <a:r>
              <a:rPr lang="en-GB" sz="2000" dirty="0">
                <a:latin typeface="Comic Sans MS" panose="030F0702030302020204" pitchFamily="66" charset="0"/>
              </a:rPr>
              <a:t>Eco code updated, a section for parents has been added and shared via parent mail and social media. </a:t>
            </a:r>
          </a:p>
        </p:txBody>
      </p:sp>
      <p:pic>
        <p:nvPicPr>
          <p:cNvPr id="7172" name="Picture 4" descr="Image">
            <a:extLst>
              <a:ext uri="{FF2B5EF4-FFF2-40B4-BE49-F238E27FC236}">
                <a16:creationId xmlns:a16="http://schemas.microsoft.com/office/drawing/2014/main" id="{3A0F4F7F-40CA-45E9-A884-A6EE0489C8C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7333" r="13466" b="12533"/>
          <a:stretch/>
        </p:blipFill>
        <p:spPr bwMode="auto">
          <a:xfrm>
            <a:off x="6579816" y="4218432"/>
            <a:ext cx="5527602" cy="240182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Image">
            <a:extLst>
              <a:ext uri="{FF2B5EF4-FFF2-40B4-BE49-F238E27FC236}">
                <a16:creationId xmlns:a16="http://schemas.microsoft.com/office/drawing/2014/main" id="{845B79D7-8F32-4030-A7A7-5DB6075760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51196" y="37302"/>
            <a:ext cx="1640804" cy="21877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DEEDD28-30ED-4A23-8A77-1CAD3845CEFA}"/>
              </a:ext>
            </a:extLst>
          </p:cNvPr>
          <p:cNvSpPr txBox="1"/>
          <p:nvPr/>
        </p:nvSpPr>
        <p:spPr>
          <a:xfrm>
            <a:off x="463296" y="5705856"/>
            <a:ext cx="6778752" cy="707886"/>
          </a:xfrm>
          <a:prstGeom prst="rect">
            <a:avLst/>
          </a:prstGeom>
          <a:noFill/>
        </p:spPr>
        <p:txBody>
          <a:bodyPr wrap="square" rtlCol="0">
            <a:spAutoFit/>
          </a:bodyPr>
          <a:lstStyle/>
          <a:p>
            <a:r>
              <a:rPr lang="en-GB" sz="4000" dirty="0">
                <a:latin typeface="Comic Sans MS" panose="030F0702030302020204" pitchFamily="66" charset="0"/>
              </a:rPr>
              <a:t>Pennar Recycling Station</a:t>
            </a:r>
          </a:p>
        </p:txBody>
      </p:sp>
    </p:spTree>
    <p:extLst>
      <p:ext uri="{BB962C8B-B14F-4D97-AF65-F5344CB8AC3E}">
        <p14:creationId xmlns:p14="http://schemas.microsoft.com/office/powerpoint/2010/main" val="2833961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Image">
            <a:extLst>
              <a:ext uri="{FF2B5EF4-FFF2-40B4-BE49-F238E27FC236}">
                <a16:creationId xmlns:a16="http://schemas.microsoft.com/office/drawing/2014/main" id="{21B4F09D-DA40-4722-A705-347748DB0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4850" y="0"/>
            <a:ext cx="102981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pennar-logo | Pennar Community School">
            <a:extLst>
              <a:ext uri="{FF2B5EF4-FFF2-40B4-BE49-F238E27FC236}">
                <a16:creationId xmlns:a16="http://schemas.microsoft.com/office/drawing/2014/main" id="{F5B413A7-F3CC-41BC-AC4E-269545319C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312577" cy="23125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231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nnar-logo | Pennar Community School">
            <a:extLst>
              <a:ext uri="{FF2B5EF4-FFF2-40B4-BE49-F238E27FC236}">
                <a16:creationId xmlns:a16="http://schemas.microsoft.com/office/drawing/2014/main" id="{85E082DB-8A4A-4712-90F6-5A03FD18B1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DDB2394-0A04-4BB5-9E7A-38300747A131}"/>
              </a:ext>
            </a:extLst>
          </p:cNvPr>
          <p:cNvSpPr txBox="1"/>
          <p:nvPr/>
        </p:nvSpPr>
        <p:spPr>
          <a:xfrm>
            <a:off x="3060192" y="463296"/>
            <a:ext cx="7766304" cy="553998"/>
          </a:xfrm>
          <a:prstGeom prst="rect">
            <a:avLst/>
          </a:prstGeom>
          <a:noFill/>
        </p:spPr>
        <p:txBody>
          <a:bodyPr wrap="square" rtlCol="0">
            <a:spAutoFit/>
          </a:bodyPr>
          <a:lstStyle/>
          <a:p>
            <a:r>
              <a:rPr lang="en-GB" sz="3000" dirty="0">
                <a:latin typeface="Comic Sans MS" panose="030F0702030302020204" pitchFamily="66" charset="0"/>
              </a:rPr>
              <a:t>Energy Use/Water Use</a:t>
            </a:r>
          </a:p>
        </p:txBody>
      </p:sp>
      <p:pic>
        <p:nvPicPr>
          <p:cNvPr id="4" name="Picture 3">
            <a:extLst>
              <a:ext uri="{FF2B5EF4-FFF2-40B4-BE49-F238E27FC236}">
                <a16:creationId xmlns:a16="http://schemas.microsoft.com/office/drawing/2014/main" id="{4C0AE317-0EA4-4CC7-BCF2-47FF399BD77D}"/>
              </a:ext>
            </a:extLst>
          </p:cNvPr>
          <p:cNvPicPr>
            <a:picLocks noChangeAspect="1"/>
          </p:cNvPicPr>
          <p:nvPr/>
        </p:nvPicPr>
        <p:blipFill>
          <a:blip r:embed="rId4"/>
          <a:stretch>
            <a:fillRect/>
          </a:stretch>
        </p:blipFill>
        <p:spPr>
          <a:xfrm>
            <a:off x="4095203" y="1546968"/>
            <a:ext cx="5018751" cy="3764063"/>
          </a:xfrm>
          <a:prstGeom prst="rect">
            <a:avLst/>
          </a:prstGeom>
        </p:spPr>
      </p:pic>
      <p:pic>
        <p:nvPicPr>
          <p:cNvPr id="6" name="Picture 5" descr="Logo, company name&#10;&#10;Description automatically generated">
            <a:extLst>
              <a:ext uri="{FF2B5EF4-FFF2-40B4-BE49-F238E27FC236}">
                <a16:creationId xmlns:a16="http://schemas.microsoft.com/office/drawing/2014/main" id="{1B52163D-B189-446F-B08D-D26A2917D4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6986" y="158496"/>
            <a:ext cx="2882027" cy="3010117"/>
          </a:xfrm>
          <a:prstGeom prst="rect">
            <a:avLst/>
          </a:prstGeom>
        </p:spPr>
      </p:pic>
      <p:pic>
        <p:nvPicPr>
          <p:cNvPr id="10242" name="Picture 2" descr="Energy Sparks Blog – Energy Sparks – making reducing energy use in schools">
            <a:extLst>
              <a:ext uri="{FF2B5EF4-FFF2-40B4-BE49-F238E27FC236}">
                <a16:creationId xmlns:a16="http://schemas.microsoft.com/office/drawing/2014/main" id="{84EA41EE-6320-4BA3-A302-BEDDFAA8BA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6233" y="5560314"/>
            <a:ext cx="4448175" cy="102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2867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ennar-logo | Pennar Community School">
            <a:extLst>
              <a:ext uri="{FF2B5EF4-FFF2-40B4-BE49-F238E27FC236}">
                <a16:creationId xmlns:a16="http://schemas.microsoft.com/office/drawing/2014/main" id="{85E082DB-8A4A-4712-90F6-5A03FD18B1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DDB2394-0A04-4BB5-9E7A-38300747A131}"/>
              </a:ext>
            </a:extLst>
          </p:cNvPr>
          <p:cNvSpPr txBox="1"/>
          <p:nvPr/>
        </p:nvSpPr>
        <p:spPr>
          <a:xfrm>
            <a:off x="2682240" y="463296"/>
            <a:ext cx="9509760" cy="5955476"/>
          </a:xfrm>
          <a:prstGeom prst="rect">
            <a:avLst/>
          </a:prstGeom>
          <a:noFill/>
        </p:spPr>
        <p:txBody>
          <a:bodyPr wrap="square" rtlCol="0">
            <a:spAutoFit/>
          </a:bodyPr>
          <a:lstStyle/>
          <a:p>
            <a:r>
              <a:rPr lang="en-GB" sz="3300" dirty="0">
                <a:latin typeface="Comic Sans MS" panose="030F0702030302020204" pitchFamily="66" charset="0"/>
              </a:rPr>
              <a:t>Whole school topic of </a:t>
            </a:r>
          </a:p>
          <a:p>
            <a:r>
              <a:rPr lang="en-GB" sz="3300" dirty="0">
                <a:latin typeface="Comic Sans MS" panose="030F0702030302020204" pitchFamily="66" charset="0"/>
              </a:rPr>
              <a:t>‘</a:t>
            </a:r>
            <a:r>
              <a:rPr lang="en-GB" sz="3300" b="1" dirty="0">
                <a:latin typeface="Comic Sans MS" panose="030F0702030302020204" pitchFamily="66" charset="0"/>
              </a:rPr>
              <a:t>Bee the Change the World needs you to be’</a:t>
            </a:r>
          </a:p>
          <a:p>
            <a:endParaRPr lang="en-GB" sz="3300" dirty="0">
              <a:latin typeface="Comic Sans MS" panose="030F0702030302020204" pitchFamily="66" charset="0"/>
            </a:endParaRPr>
          </a:p>
          <a:p>
            <a:r>
              <a:rPr lang="en-GB" sz="3300" dirty="0">
                <a:latin typeface="Comic Sans MS" panose="030F0702030302020204" pitchFamily="66" charset="0"/>
              </a:rPr>
              <a:t>Work linked to:</a:t>
            </a:r>
          </a:p>
          <a:p>
            <a:pPr marL="285750" indent="-285750">
              <a:buFont typeface="Arial" panose="020B0604020202020204" pitchFamily="34" charset="0"/>
              <a:buChar char="•"/>
            </a:pPr>
            <a:r>
              <a:rPr lang="en-GB" sz="3300" dirty="0">
                <a:latin typeface="Comic Sans MS" panose="030F0702030302020204" pitchFamily="66" charset="0"/>
              </a:rPr>
              <a:t>Sustainable energy</a:t>
            </a:r>
          </a:p>
          <a:p>
            <a:pPr marL="285750" indent="-285750">
              <a:buFont typeface="Arial" panose="020B0604020202020204" pitchFamily="34" charset="0"/>
              <a:buChar char="•"/>
            </a:pPr>
            <a:r>
              <a:rPr lang="en-GB" sz="3300" dirty="0" err="1">
                <a:latin typeface="Comic Sans MS" panose="030F0702030302020204" pitchFamily="66" charset="0"/>
              </a:rPr>
              <a:t>Biodiversty</a:t>
            </a:r>
            <a:endParaRPr lang="en-GB" sz="3300" dirty="0">
              <a:latin typeface="Comic Sans MS" panose="030F0702030302020204" pitchFamily="66" charset="0"/>
            </a:endParaRPr>
          </a:p>
          <a:p>
            <a:pPr marL="285750" indent="-285750">
              <a:buFont typeface="Arial" panose="020B0604020202020204" pitchFamily="34" charset="0"/>
              <a:buChar char="•"/>
            </a:pPr>
            <a:r>
              <a:rPr lang="en-GB" sz="3300" dirty="0">
                <a:latin typeface="Comic Sans MS" panose="030F0702030302020204" pitchFamily="66" charset="0"/>
              </a:rPr>
              <a:t>Water usage</a:t>
            </a:r>
          </a:p>
          <a:p>
            <a:pPr marL="285750" indent="-285750">
              <a:buFont typeface="Arial" panose="020B0604020202020204" pitchFamily="34" charset="0"/>
              <a:buChar char="•"/>
            </a:pPr>
            <a:r>
              <a:rPr lang="en-GB" sz="3300" dirty="0">
                <a:latin typeface="Comic Sans MS" panose="030F0702030302020204" pitchFamily="66" charset="0"/>
              </a:rPr>
              <a:t>Charity – uniform exchange</a:t>
            </a:r>
          </a:p>
          <a:p>
            <a:pPr marL="285750" indent="-285750">
              <a:buFont typeface="Arial" panose="020B0604020202020204" pitchFamily="34" charset="0"/>
              <a:buChar char="•"/>
            </a:pPr>
            <a:r>
              <a:rPr lang="en-GB" sz="3300" dirty="0">
                <a:latin typeface="Comic Sans MS" panose="030F0702030302020204" pitchFamily="66" charset="0"/>
              </a:rPr>
              <a:t>Celebrating Diversity</a:t>
            </a:r>
          </a:p>
          <a:p>
            <a:pPr marL="285750" indent="-285750">
              <a:buFont typeface="Arial" panose="020B0604020202020204" pitchFamily="34" charset="0"/>
              <a:buChar char="•"/>
            </a:pPr>
            <a:r>
              <a:rPr lang="en-GB" sz="3300" dirty="0">
                <a:latin typeface="Comic Sans MS" panose="030F0702030302020204" pitchFamily="66" charset="0"/>
              </a:rPr>
              <a:t>Bees </a:t>
            </a:r>
          </a:p>
          <a:p>
            <a:pPr marL="285750" indent="-285750">
              <a:buFont typeface="Arial" panose="020B0604020202020204" pitchFamily="34" charset="0"/>
              <a:buChar char="•"/>
            </a:pPr>
            <a:r>
              <a:rPr lang="en-GB" sz="3300" dirty="0">
                <a:latin typeface="Comic Sans MS" panose="030F0702030302020204" pitchFamily="66" charset="0"/>
              </a:rPr>
              <a:t>Minibeasts</a:t>
            </a:r>
          </a:p>
          <a:p>
            <a:endParaRPr lang="en-GB" dirty="0"/>
          </a:p>
        </p:txBody>
      </p:sp>
    </p:spTree>
    <p:extLst>
      <p:ext uri="{BB962C8B-B14F-4D97-AF65-F5344CB8AC3E}">
        <p14:creationId xmlns:p14="http://schemas.microsoft.com/office/powerpoint/2010/main" val="11195022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ennar-logo | Pennar Community School">
            <a:extLst>
              <a:ext uri="{FF2B5EF4-FFF2-40B4-BE49-F238E27FC236}">
                <a16:creationId xmlns:a16="http://schemas.microsoft.com/office/drawing/2014/main" id="{F04203EA-1CFB-4960-BEF3-F7EFB852EE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BAD70C6-F9A1-4622-9ED3-3FDE9CE82E63}"/>
              </a:ext>
            </a:extLst>
          </p:cNvPr>
          <p:cNvSpPr txBox="1"/>
          <p:nvPr/>
        </p:nvSpPr>
        <p:spPr>
          <a:xfrm>
            <a:off x="2914650" y="285750"/>
            <a:ext cx="9048750" cy="4247317"/>
          </a:xfrm>
          <a:prstGeom prst="rect">
            <a:avLst/>
          </a:prstGeom>
          <a:noFill/>
        </p:spPr>
        <p:txBody>
          <a:bodyPr wrap="square" rtlCol="0">
            <a:spAutoFit/>
          </a:bodyPr>
          <a:lstStyle/>
          <a:p>
            <a:r>
              <a:rPr lang="en-GB" sz="3000" dirty="0">
                <a:latin typeface="Comic Sans MS" panose="030F0702030302020204" pitchFamily="66" charset="0"/>
              </a:rPr>
              <a:t>Next Steps –</a:t>
            </a:r>
          </a:p>
          <a:p>
            <a:endParaRPr lang="en-GB" sz="3000" dirty="0">
              <a:latin typeface="Comic Sans MS" panose="030F0702030302020204" pitchFamily="66" charset="0"/>
            </a:endParaRPr>
          </a:p>
          <a:p>
            <a:pPr marL="457200" indent="-457200">
              <a:buFontTx/>
              <a:buChar char="-"/>
            </a:pPr>
            <a:r>
              <a:rPr lang="en-GB" sz="3000" dirty="0">
                <a:latin typeface="Comic Sans MS" panose="030F0702030302020204" pitchFamily="66" charset="0"/>
              </a:rPr>
              <a:t>Walking bus</a:t>
            </a:r>
          </a:p>
          <a:p>
            <a:pPr marL="457200" indent="-457200">
              <a:buFontTx/>
              <a:buChar char="-"/>
            </a:pPr>
            <a:r>
              <a:rPr lang="en-GB" sz="3000" dirty="0">
                <a:latin typeface="Comic Sans MS" panose="030F0702030302020204" pitchFamily="66" charset="0"/>
              </a:rPr>
              <a:t>Uniform exchange</a:t>
            </a:r>
          </a:p>
          <a:p>
            <a:pPr marL="457200" indent="-457200">
              <a:buFontTx/>
              <a:buChar char="-"/>
            </a:pPr>
            <a:r>
              <a:rPr lang="en-GB" sz="3000" dirty="0">
                <a:latin typeface="Comic Sans MS" panose="030F0702030302020204" pitchFamily="66" charset="0"/>
              </a:rPr>
              <a:t>Water waste awareness day raising money for water charities. </a:t>
            </a:r>
          </a:p>
          <a:p>
            <a:pPr marL="457200" indent="-457200">
              <a:buFontTx/>
              <a:buChar char="-"/>
            </a:pPr>
            <a:endParaRPr lang="en-GB" sz="3000" dirty="0">
              <a:latin typeface="Comic Sans MS" panose="030F0702030302020204" pitchFamily="66" charset="0"/>
            </a:endParaRPr>
          </a:p>
          <a:p>
            <a:pPr marL="457200" indent="-457200">
              <a:buFontTx/>
              <a:buChar char="-"/>
            </a:pPr>
            <a:endParaRPr lang="en-GB" sz="3000" dirty="0">
              <a:latin typeface="Comic Sans MS" panose="030F0702030302020204" pitchFamily="66" charset="0"/>
            </a:endParaRPr>
          </a:p>
          <a:p>
            <a:endParaRPr lang="en-GB" sz="3000" dirty="0">
              <a:latin typeface="Comic Sans MS" panose="030F0702030302020204" pitchFamily="66" charset="0"/>
            </a:endParaRPr>
          </a:p>
        </p:txBody>
      </p:sp>
    </p:spTree>
    <p:extLst>
      <p:ext uri="{BB962C8B-B14F-4D97-AF65-F5344CB8AC3E}">
        <p14:creationId xmlns:p14="http://schemas.microsoft.com/office/powerpoint/2010/main" val="1635678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ennar-logo | Pennar Community School">
            <a:extLst>
              <a:ext uri="{FF2B5EF4-FFF2-40B4-BE49-F238E27FC236}">
                <a16:creationId xmlns:a16="http://schemas.microsoft.com/office/drawing/2014/main" id="{F1C3B897-9C1F-472B-82FA-F777327F91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17402" cy="281740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EBCE9235-7EE5-4247-8BDD-6E379CBD6BFC}"/>
              </a:ext>
            </a:extLst>
          </p:cNvPr>
          <p:cNvPicPr>
            <a:picLocks noChangeAspect="1"/>
          </p:cNvPicPr>
          <p:nvPr/>
        </p:nvPicPr>
        <p:blipFill rotWithShape="1">
          <a:blip r:embed="rId4"/>
          <a:srcRect b="5714"/>
          <a:stretch/>
        </p:blipFill>
        <p:spPr>
          <a:xfrm>
            <a:off x="6311080" y="331001"/>
            <a:ext cx="5754254" cy="5842780"/>
          </a:xfrm>
          <a:prstGeom prst="rect">
            <a:avLst/>
          </a:prstGeom>
        </p:spPr>
      </p:pic>
      <p:sp>
        <p:nvSpPr>
          <p:cNvPr id="5" name="TextBox 4">
            <a:extLst>
              <a:ext uri="{FF2B5EF4-FFF2-40B4-BE49-F238E27FC236}">
                <a16:creationId xmlns:a16="http://schemas.microsoft.com/office/drawing/2014/main" id="{95260638-909F-483E-B741-5703C6D54F6C}"/>
              </a:ext>
            </a:extLst>
          </p:cNvPr>
          <p:cNvSpPr txBox="1"/>
          <p:nvPr/>
        </p:nvSpPr>
        <p:spPr>
          <a:xfrm>
            <a:off x="0" y="2743200"/>
            <a:ext cx="11811000" cy="5170646"/>
          </a:xfrm>
          <a:prstGeom prst="rect">
            <a:avLst/>
          </a:prstGeom>
          <a:noFill/>
        </p:spPr>
        <p:txBody>
          <a:bodyPr wrap="square" rtlCol="0">
            <a:spAutoFit/>
          </a:bodyPr>
          <a:lstStyle/>
          <a:p>
            <a:r>
              <a:rPr lang="en-GB" sz="11000" b="1">
                <a:latin typeface="Comic Sans MS" panose="030F0702030302020204" pitchFamily="66" charset="0"/>
              </a:rPr>
              <a:t>COP1</a:t>
            </a:r>
          </a:p>
          <a:p>
            <a:r>
              <a:rPr lang="en-GB" sz="4000">
                <a:latin typeface="Comic Sans MS" panose="030F0702030302020204" pitchFamily="66" charset="0"/>
              </a:rPr>
              <a:t>Conference of Pennar 1</a:t>
            </a:r>
          </a:p>
          <a:p>
            <a:r>
              <a:rPr lang="en-GB" sz="4000">
                <a:latin typeface="Comic Sans MS" panose="030F0702030302020204" pitchFamily="66" charset="0"/>
              </a:rPr>
              <a:t>Climate Change Summit</a:t>
            </a:r>
          </a:p>
          <a:p>
            <a:endParaRPr lang="en-GB" sz="4000">
              <a:latin typeface="Comic Sans MS" panose="030F0702030302020204" pitchFamily="66" charset="0"/>
            </a:endParaRPr>
          </a:p>
          <a:p>
            <a:r>
              <a:rPr lang="en-GB" sz="4000">
                <a:latin typeface="Comic Sans MS" panose="030F0702030302020204" pitchFamily="66" charset="0"/>
              </a:rPr>
              <a:t>11</a:t>
            </a:r>
            <a:r>
              <a:rPr lang="en-GB" sz="4000" baseline="30000">
                <a:latin typeface="Comic Sans MS" panose="030F0702030302020204" pitchFamily="66" charset="0"/>
              </a:rPr>
              <a:t>th</a:t>
            </a:r>
            <a:r>
              <a:rPr lang="en-GB" sz="4000">
                <a:latin typeface="Comic Sans MS" panose="030F0702030302020204" pitchFamily="66" charset="0"/>
              </a:rPr>
              <a:t> November 2021</a:t>
            </a:r>
          </a:p>
          <a:p>
            <a:r>
              <a:rPr lang="en-GB" sz="6000">
                <a:latin typeface="Comic Sans MS" panose="030F0702030302020204" pitchFamily="66" charset="0"/>
              </a:rPr>
              <a:t> </a:t>
            </a:r>
          </a:p>
        </p:txBody>
      </p:sp>
    </p:spTree>
    <p:extLst>
      <p:ext uri="{BB962C8B-B14F-4D97-AF65-F5344CB8AC3E}">
        <p14:creationId xmlns:p14="http://schemas.microsoft.com/office/powerpoint/2010/main" val="17505500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TotalTime>
  <Words>981</Words>
  <Application>Microsoft Office PowerPoint</Application>
  <PresentationFormat>Widescreen</PresentationFormat>
  <Paragraphs>88</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Comic Sans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 Taylor (Pennar Community School)</dc:creator>
  <cp:lastModifiedBy>S Taylor (Pennar Community School)</cp:lastModifiedBy>
  <cp:revision>19</cp:revision>
  <cp:lastPrinted>2022-02-13T20:29:39Z</cp:lastPrinted>
  <dcterms:created xsi:type="dcterms:W3CDTF">2022-02-11T14:10:47Z</dcterms:created>
  <dcterms:modified xsi:type="dcterms:W3CDTF">2022-03-11T13:56:00Z</dcterms:modified>
</cp:coreProperties>
</file>