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s/slide5.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20.xml" ContentType="application/vnd.openxmlformats-officedocument.presentationml.notesSlide+xml"/>
  <Override PartName="/ppt/slideMasters/slideMaster1.xml" ContentType="application/vnd.openxmlformats-officedocument.presentationml.slideMaster+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9.xml" ContentType="application/vnd.openxmlformats-officedocument.presentationml.notesSlide+xml"/>
  <Override PartName="/ppt/notesSlides/notesSlide15.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notesSlides/notesSlide8.xml" ContentType="application/vnd.openxmlformats-officedocument.presentationml.notesSlide+xml"/>
  <Override PartName="/ppt/notesSlides/notesSlide16.xml" ContentType="application/vnd.openxmlformats-officedocument.presentationml.notesSlide+xml"/>
  <Override PartName="/ppt/notesSlides/notesSlide13.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2"/>
  </p:notesMasterIdLst>
  <p:sldIdLst>
    <p:sldId id="256" r:id="rId2"/>
    <p:sldId id="257" r:id="rId3"/>
    <p:sldId id="258" r:id="rId4"/>
    <p:sldId id="259" r:id="rId5"/>
    <p:sldId id="277" r:id="rId6"/>
    <p:sldId id="263" r:id="rId7"/>
    <p:sldId id="264" r:id="rId8"/>
    <p:sldId id="274" r:id="rId9"/>
    <p:sldId id="275" r:id="rId10"/>
    <p:sldId id="276" r:id="rId11"/>
    <p:sldId id="278" r:id="rId12"/>
    <p:sldId id="265" r:id="rId13"/>
    <p:sldId id="266" r:id="rId14"/>
    <p:sldId id="267" r:id="rId15"/>
    <p:sldId id="268" r:id="rId16"/>
    <p:sldId id="269" r:id="rId17"/>
    <p:sldId id="270" r:id="rId18"/>
    <p:sldId id="271" r:id="rId19"/>
    <p:sldId id="272" r:id="rId20"/>
    <p:sldId id="273" r:id="rId21"/>
  </p:sldIdLst>
  <p:sldSz cx="9144000" cy="5143500" type="screen16x9"/>
  <p:notesSz cx="6858000" cy="9144000"/>
  <p:embeddedFontLst>
    <p:embeddedFont>
      <p:font typeface="Amatic SC" panose="020B0604020202020204" charset="-79"/>
      <p:regular r:id="rId23"/>
      <p:bold r:id="rId24"/>
    </p:embeddedFont>
    <p:embeddedFont>
      <p:font typeface="Source Code Pro" panose="020B0604020202020204"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799" autoAdjust="0"/>
  </p:normalViewPr>
  <p:slideViewPr>
    <p:cSldViewPr snapToGrid="0">
      <p:cViewPr varScale="1">
        <p:scale>
          <a:sx n="83" d="100"/>
          <a:sy n="83" d="100"/>
        </p:scale>
        <p:origin x="1378"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0" u="none" strike="noStrike" cap="none" dirty="0" err="1" smtClean="0">
                <a:solidFill>
                  <a:srgbClr val="000000"/>
                </a:solidFill>
                <a:effectLst/>
                <a:latin typeface="Arial"/>
                <a:ea typeface="Arial"/>
                <a:cs typeface="Arial"/>
                <a:sym typeface="Arial"/>
              </a:rPr>
              <a:t>Shwmae</a:t>
            </a:r>
            <a:r>
              <a:rPr lang="en-GB" sz="1100" b="0" i="0" u="none" strike="noStrike" cap="none" dirty="0" smtClean="0">
                <a:solidFill>
                  <a:srgbClr val="000000"/>
                </a:solidFill>
                <a:effectLst/>
                <a:latin typeface="Arial"/>
                <a:ea typeface="Arial"/>
                <a:cs typeface="Arial"/>
                <a:sym typeface="Arial"/>
              </a:rPr>
              <a:t> a </a:t>
            </a:r>
            <a:r>
              <a:rPr lang="en-GB" sz="1100" b="0" i="0" u="none" strike="noStrike" cap="none" dirty="0" err="1" smtClean="0">
                <a:solidFill>
                  <a:srgbClr val="000000"/>
                </a:solidFill>
                <a:effectLst/>
                <a:latin typeface="Arial"/>
                <a:ea typeface="Arial"/>
                <a:cs typeface="Arial"/>
                <a:sym typeface="Arial"/>
              </a:rPr>
              <a:t>croseo</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cynnes</a:t>
            </a:r>
            <a:r>
              <a:rPr lang="en-GB" sz="1100" b="0" i="0" u="none" strike="noStrike" cap="none" dirty="0" smtClean="0">
                <a:solidFill>
                  <a:srgbClr val="000000"/>
                </a:solidFill>
                <a:effectLst/>
                <a:latin typeface="Arial"/>
                <a:ea typeface="Arial"/>
                <a:cs typeface="Arial"/>
                <a:sym typeface="Arial"/>
              </a:rPr>
              <a:t> I </a:t>
            </a:r>
            <a:r>
              <a:rPr lang="en-GB" sz="1100" b="0" i="0" u="none" strike="noStrike" cap="none" dirty="0" err="1" smtClean="0">
                <a:solidFill>
                  <a:srgbClr val="000000"/>
                </a:solidFill>
                <a:effectLst/>
                <a:latin typeface="Arial"/>
                <a:ea typeface="Arial"/>
                <a:cs typeface="Arial"/>
                <a:sym typeface="Arial"/>
              </a:rPr>
              <a:t>ysgol</a:t>
            </a:r>
            <a:r>
              <a:rPr lang="en-GB" sz="1100" b="0" i="0" u="none" strike="noStrike" cap="none" dirty="0" smtClean="0">
                <a:solidFill>
                  <a:srgbClr val="000000"/>
                </a:solidFill>
                <a:effectLst/>
                <a:latin typeface="Arial"/>
                <a:ea typeface="Arial"/>
                <a:cs typeface="Arial"/>
                <a:sym typeface="Arial"/>
              </a:rPr>
              <a:t> Johnston </a:t>
            </a:r>
            <a:r>
              <a:rPr lang="en-GB" sz="1100" b="0" i="0" u="none" strike="noStrike" cap="none" dirty="0" err="1" smtClean="0">
                <a:solidFill>
                  <a:srgbClr val="000000"/>
                </a:solidFill>
                <a:effectLst/>
                <a:latin typeface="Arial"/>
                <a:ea typeface="Arial"/>
                <a:cs typeface="Arial"/>
                <a:sym typeface="Arial"/>
              </a:rPr>
              <a:t>dwirnod</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agored</a:t>
            </a:r>
            <a:r>
              <a:rPr lang="en-GB" sz="1100" b="0" i="0" u="none" strike="noStrike" cap="none" dirty="0" smtClean="0">
                <a:solidFill>
                  <a:srgbClr val="000000"/>
                </a:solidFill>
                <a:effectLst/>
                <a:latin typeface="Arial"/>
                <a:ea typeface="Arial"/>
                <a:cs typeface="Arial"/>
                <a:sym typeface="Arial"/>
              </a:rPr>
              <a:t>. Mae ‘n pleasure I </a:t>
            </a:r>
            <a:r>
              <a:rPr lang="en-GB" sz="1100" b="0" i="0" u="none" strike="noStrike" cap="none" dirty="0" err="1" smtClean="0">
                <a:solidFill>
                  <a:srgbClr val="000000"/>
                </a:solidFill>
                <a:effectLst/>
                <a:latin typeface="Arial"/>
                <a:ea typeface="Arial"/>
                <a:cs typeface="Arial"/>
                <a:sym typeface="Arial"/>
              </a:rPr>
              <a:t>cyfarch</a:t>
            </a:r>
            <a:r>
              <a:rPr lang="en-GB" sz="1100" b="0" i="0" u="none" strike="noStrike" cap="none" dirty="0" smtClean="0">
                <a:solidFill>
                  <a:srgbClr val="000000"/>
                </a:solidFill>
                <a:effectLst/>
                <a:latin typeface="Arial"/>
                <a:ea typeface="Arial"/>
                <a:cs typeface="Arial"/>
                <a:sym typeface="Arial"/>
              </a:rPr>
              <a:t> I chi a, </a:t>
            </a:r>
            <a:r>
              <a:rPr lang="en-GB" sz="1100" b="0" i="0" u="none" strike="noStrike" cap="none" dirty="0" err="1" smtClean="0">
                <a:solidFill>
                  <a:srgbClr val="000000"/>
                </a:solidFill>
                <a:effectLst/>
                <a:latin typeface="Arial"/>
                <a:ea typeface="Arial"/>
                <a:cs typeface="Arial"/>
                <a:sym typeface="Arial"/>
              </a:rPr>
              <a:t>dwin</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wyth</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fy</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mordd</a:t>
            </a:r>
            <a:r>
              <a:rPr lang="en-GB" sz="1100" b="0" i="0" u="none" strike="noStrike" cap="none" dirty="0" smtClean="0">
                <a:solidFill>
                  <a:srgbClr val="000000"/>
                </a:solidFill>
                <a:effectLst/>
                <a:latin typeface="Arial"/>
                <a:ea typeface="Arial"/>
                <a:cs typeface="Arial"/>
                <a:sym typeface="Arial"/>
              </a:rPr>
              <a:t> I </a:t>
            </a:r>
            <a:r>
              <a:rPr lang="en-GB" sz="1100" b="0" i="0" u="none" strike="noStrike" cap="none" dirty="0" err="1" smtClean="0">
                <a:solidFill>
                  <a:srgbClr val="000000"/>
                </a:solidFill>
                <a:effectLst/>
                <a:latin typeface="Arial"/>
                <a:ea typeface="Arial"/>
                <a:cs typeface="Arial"/>
                <a:sym typeface="Arial"/>
              </a:rPr>
              <a:t>siarad</a:t>
            </a:r>
            <a:r>
              <a:rPr lang="en-GB" sz="1100" b="0" i="0" u="none" strike="noStrike" cap="none" dirty="0" smtClean="0">
                <a:solidFill>
                  <a:srgbClr val="000000"/>
                </a:solidFill>
                <a:effectLst/>
                <a:latin typeface="Arial"/>
                <a:ea typeface="Arial"/>
                <a:cs typeface="Arial"/>
                <a:sym typeface="Arial"/>
              </a:rPr>
              <a:t> I chi </a:t>
            </a:r>
            <a:r>
              <a:rPr lang="en-GB" sz="1100" b="0" i="0" u="none" strike="noStrike" cap="none" dirty="0" err="1" smtClean="0">
                <a:solidFill>
                  <a:srgbClr val="000000"/>
                </a:solidFill>
                <a:effectLst/>
                <a:latin typeface="Arial"/>
                <a:ea typeface="Arial"/>
                <a:cs typeface="Arial"/>
                <a:sym typeface="Arial"/>
              </a:rPr>
              <a:t>heddiw</a:t>
            </a:r>
            <a:r>
              <a:rPr lang="en-GB" sz="1100" b="0" i="0" u="none" strike="noStrike" cap="none" dirty="0" smtClean="0">
                <a:solidFill>
                  <a:srgbClr val="000000"/>
                </a:solidFill>
                <a:effectLst/>
                <a:latin typeface="Arial"/>
                <a:ea typeface="Arial"/>
                <a:cs typeface="Arial"/>
                <a:sym typeface="Arial"/>
              </a:rPr>
              <a:t> am </a:t>
            </a:r>
            <a:r>
              <a:rPr lang="en-GB" sz="1100" b="0" i="0" u="none" strike="noStrike" cap="none" dirty="0" err="1" smtClean="0">
                <a:solidFill>
                  <a:srgbClr val="000000"/>
                </a:solidFill>
                <a:effectLst/>
                <a:latin typeface="Arial"/>
                <a:ea typeface="Arial"/>
                <a:cs typeface="Arial"/>
                <a:sym typeface="Arial"/>
              </a:rPr>
              <a:t>sut</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ni</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wedi</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datpluggi</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dysgu</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agored</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yar</a:t>
            </a:r>
            <a:r>
              <a:rPr lang="en-GB" sz="1100" b="0" i="0" u="none" strike="noStrike" cap="none" dirty="0" smtClean="0">
                <a:solidFill>
                  <a:srgbClr val="000000"/>
                </a:solidFill>
                <a:effectLst/>
                <a:latin typeface="Arial"/>
                <a:ea typeface="Arial"/>
                <a:cs typeface="Arial"/>
                <a:sym typeface="Arial"/>
              </a:rPr>
              <a:t> draws </a:t>
            </a:r>
            <a:r>
              <a:rPr lang="en-GB" sz="1100" b="0" i="0" u="none" strike="noStrike" cap="none" dirty="0" err="1" smtClean="0">
                <a:solidFill>
                  <a:srgbClr val="000000"/>
                </a:solidFill>
                <a:effectLst/>
                <a:latin typeface="Arial"/>
                <a:ea typeface="Arial"/>
                <a:cs typeface="Arial"/>
                <a:sym typeface="Arial"/>
              </a:rPr>
              <a:t>yr</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ysgol</a:t>
            </a:r>
            <a:r>
              <a:rPr lang="en-GB" sz="1100" b="0" i="0" u="none" strike="noStrike" cap="none" dirty="0" smtClean="0">
                <a:solidFill>
                  <a:srgbClr val="000000"/>
                </a:solidFill>
                <a:effectLst/>
                <a:latin typeface="Arial"/>
                <a:ea typeface="Arial"/>
                <a:cs typeface="Arial"/>
                <a:sym typeface="Arial"/>
              </a:rPr>
              <a:t> Johnston. Cali </a:t>
            </a:r>
            <a:r>
              <a:rPr lang="en-GB" sz="1100" b="0" i="0" u="none" strike="noStrike" cap="none" dirty="0" err="1" smtClean="0">
                <a:solidFill>
                  <a:srgbClr val="000000"/>
                </a:solidFill>
                <a:effectLst/>
                <a:latin typeface="Arial"/>
                <a:ea typeface="Arial"/>
                <a:cs typeface="Arial"/>
                <a:sym typeface="Arial"/>
              </a:rPr>
              <a:t>yw</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fy</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enw</a:t>
            </a:r>
            <a:r>
              <a:rPr lang="en-GB" sz="1100" b="0" i="0" u="none" strike="noStrike" cap="none" dirty="0" smtClean="0">
                <a:solidFill>
                  <a:srgbClr val="000000"/>
                </a:solidFill>
                <a:effectLst/>
                <a:latin typeface="Arial"/>
                <a:ea typeface="Arial"/>
                <a:cs typeface="Arial"/>
                <a:sym typeface="Arial"/>
              </a:rPr>
              <a:t> I a </a:t>
            </a:r>
            <a:r>
              <a:rPr lang="en-GB" sz="1100" b="0" i="0" u="none" strike="noStrike" cap="none" dirty="0" err="1" smtClean="0">
                <a:solidFill>
                  <a:srgbClr val="000000"/>
                </a:solidFill>
                <a:effectLst/>
                <a:latin typeface="Arial"/>
                <a:ea typeface="Arial"/>
                <a:cs typeface="Arial"/>
                <a:sym typeface="Arial"/>
              </a:rPr>
              <a:t>dyma</a:t>
            </a:r>
            <a:r>
              <a:rPr lang="en-GB" sz="1100" b="0" i="0" u="none" strike="noStrike" cap="none" dirty="0" smtClean="0">
                <a:solidFill>
                  <a:srgbClr val="000000"/>
                </a:solidFill>
                <a:effectLst/>
                <a:latin typeface="Arial"/>
                <a:ea typeface="Arial"/>
                <a:cs typeface="Arial"/>
                <a:sym typeface="Arial"/>
              </a:rPr>
              <a:t> Morgan ac </a:t>
            </a:r>
            <a:r>
              <a:rPr lang="en-GB" sz="1100" b="0" i="0" u="none" strike="noStrike" cap="none" dirty="0" err="1" smtClean="0">
                <a:solidFill>
                  <a:srgbClr val="000000"/>
                </a:solidFill>
                <a:effectLst/>
                <a:latin typeface="Arial"/>
                <a:ea typeface="Arial"/>
                <a:cs typeface="Arial"/>
                <a:sym typeface="Arial"/>
              </a:rPr>
              <a:t>ni</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gweithio</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fel</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arweinwyr</a:t>
            </a:r>
            <a:r>
              <a:rPr lang="en-GB" sz="1100" b="0" i="0" u="none" strike="noStrike" cap="none" dirty="0" smtClean="0">
                <a:solidFill>
                  <a:srgbClr val="000000"/>
                </a:solidFill>
                <a:effectLst/>
                <a:latin typeface="Arial"/>
                <a:ea typeface="Arial"/>
                <a:cs typeface="Arial"/>
                <a:sym typeface="Arial"/>
              </a:rPr>
              <a:t> o </a:t>
            </a:r>
            <a:r>
              <a:rPr lang="en-GB" sz="1100" b="0" i="0" u="none" strike="noStrike" cap="none" dirty="0" err="1" smtClean="0">
                <a:solidFill>
                  <a:srgbClr val="000000"/>
                </a:solidFill>
                <a:effectLst/>
                <a:latin typeface="Arial"/>
                <a:ea typeface="Arial"/>
                <a:cs typeface="Arial"/>
                <a:sym typeface="Arial"/>
              </a:rPr>
              <a:t>cyngor</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yr</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ysgol</a:t>
            </a:r>
            <a:r>
              <a:rPr lang="en-GB" sz="1100" b="0" i="0" u="none" strike="noStrike" cap="none" dirty="0" smtClean="0">
                <a:solidFill>
                  <a:srgbClr val="000000"/>
                </a:solidFill>
                <a:effectLst/>
                <a:latin typeface="Arial"/>
                <a:ea typeface="Arial"/>
                <a:cs typeface="Arial"/>
                <a:sym typeface="Arial"/>
              </a:rPr>
              <a:t>. Tus </a:t>
            </a:r>
            <a:r>
              <a:rPr lang="en-GB" sz="1100" b="0" i="0" u="none" strike="noStrike" cap="none" dirty="0" err="1" smtClean="0">
                <a:solidFill>
                  <a:srgbClr val="000000"/>
                </a:solidFill>
                <a:effectLst/>
                <a:latin typeface="Arial"/>
                <a:ea typeface="Arial"/>
                <a:cs typeface="Arial"/>
                <a:sym typeface="Arial"/>
              </a:rPr>
              <a:t>yn</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ni’n</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ti</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ymlacia</a:t>
            </a:r>
            <a:r>
              <a:rPr lang="en-GB" sz="1100" b="0" i="0" u="none" strike="noStrike" cap="none" dirty="0" smtClean="0">
                <a:solidFill>
                  <a:srgbClr val="000000"/>
                </a:solidFill>
                <a:effectLst/>
                <a:latin typeface="Arial"/>
                <a:ea typeface="Arial"/>
                <a:cs typeface="Arial"/>
                <a:sym typeface="Arial"/>
              </a:rPr>
              <a:t> a </a:t>
            </a:r>
            <a:r>
              <a:rPr lang="en-GB" sz="1100" b="0" i="0" u="none" strike="noStrike" cap="none" dirty="0" err="1" smtClean="0">
                <a:solidFill>
                  <a:srgbClr val="000000"/>
                </a:solidFill>
                <a:effectLst/>
                <a:latin typeface="Arial"/>
                <a:ea typeface="Arial"/>
                <a:cs typeface="Arial"/>
                <a:sym typeface="Arial"/>
              </a:rPr>
              <a:t>mwnhau</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yr</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gwaboadaeth</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heddiw</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Gyda</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llaw</a:t>
            </a:r>
            <a:r>
              <a:rPr lang="en-GB" sz="1100" b="0" i="0" u="none" strike="noStrike" cap="none" dirty="0" smtClean="0">
                <a:solidFill>
                  <a:srgbClr val="000000"/>
                </a:solidFill>
                <a:effectLst/>
                <a:latin typeface="Arial"/>
                <a:ea typeface="Arial"/>
                <a:cs typeface="Arial"/>
                <a:sym typeface="Arial"/>
              </a:rPr>
              <a:t>,</a:t>
            </a:r>
            <a:r>
              <a:rPr lang="en-GB" sz="1100" b="0" i="0" u="none" strike="noStrike" cap="none" baseline="0" dirty="0" smtClean="0">
                <a:solidFill>
                  <a:srgbClr val="000000"/>
                </a:solidFill>
                <a:effectLst/>
                <a:latin typeface="Arial"/>
                <a:ea typeface="Arial"/>
                <a:cs typeface="Arial"/>
                <a:sym typeface="Arial"/>
              </a:rPr>
              <a:t> </a:t>
            </a:r>
            <a:r>
              <a:rPr lang="en-GB" sz="1100" b="0" i="0" u="none" strike="noStrike" cap="none" baseline="0" smtClean="0">
                <a:solidFill>
                  <a:srgbClr val="000000"/>
                </a:solidFill>
                <a:effectLst/>
                <a:latin typeface="Arial"/>
                <a:ea typeface="Arial"/>
                <a:cs typeface="Arial"/>
                <a:sym typeface="Arial"/>
              </a:rPr>
              <a:t>y</a:t>
            </a:r>
            <a:r>
              <a:rPr lang="en-GB" sz="1100" b="0" i="0" u="none" strike="noStrike" cap="none" smtClean="0">
                <a:solidFill>
                  <a:srgbClr val="000000"/>
                </a:solidFill>
                <a:effectLst/>
                <a:latin typeface="Arial"/>
                <a:ea typeface="Arial"/>
                <a:cs typeface="Arial"/>
                <a:sym typeface="Arial"/>
              </a:rPr>
              <a:t>n</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yr</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diwedd</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chi’n</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croeso</a:t>
            </a:r>
            <a:r>
              <a:rPr lang="en-GB" sz="1100" b="0" i="0" u="none" strike="noStrike" cap="none" dirty="0" smtClean="0">
                <a:solidFill>
                  <a:srgbClr val="000000"/>
                </a:solidFill>
                <a:effectLst/>
                <a:latin typeface="Arial"/>
                <a:ea typeface="Arial"/>
                <a:cs typeface="Arial"/>
                <a:sym typeface="Arial"/>
              </a:rPr>
              <a:t> I </a:t>
            </a:r>
            <a:r>
              <a:rPr lang="en-GB" sz="1100" b="0" i="0" u="none" strike="noStrike" cap="none" dirty="0" err="1" smtClean="0">
                <a:solidFill>
                  <a:srgbClr val="000000"/>
                </a:solidFill>
                <a:effectLst/>
                <a:latin typeface="Arial"/>
                <a:ea typeface="Arial"/>
                <a:cs typeface="Arial"/>
                <a:sym typeface="Arial"/>
              </a:rPr>
              <a:t>gofyn</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qwestionau</a:t>
            </a:r>
            <a:r>
              <a:rPr lang="en-GB" sz="1100" b="0" i="0" u="none" strike="noStrike" cap="none" dirty="0" smtClean="0">
                <a:solidFill>
                  <a:srgbClr val="000000"/>
                </a:solidFill>
                <a:effectLst/>
                <a:latin typeface="Arial"/>
                <a:ea typeface="Arial"/>
                <a:cs typeface="Arial"/>
                <a:sym typeface="Arial"/>
              </a:rPr>
              <a:t> am </a:t>
            </a:r>
            <a:r>
              <a:rPr lang="en-GB" sz="1100" b="0" i="0" u="none" strike="noStrike" cap="none" dirty="0" err="1" smtClean="0">
                <a:solidFill>
                  <a:srgbClr val="000000"/>
                </a:solidFill>
                <a:effectLst/>
                <a:latin typeface="Arial"/>
                <a:ea typeface="Arial"/>
                <a:cs typeface="Arial"/>
                <a:sym typeface="Arial"/>
              </a:rPr>
              <a:t>inryhbeth</a:t>
            </a:r>
            <a:r>
              <a:rPr lang="en-GB" sz="1100" b="0" i="0" u="none" strike="noStrike" cap="none" dirty="0" smtClean="0">
                <a:solidFill>
                  <a:srgbClr val="000000"/>
                </a:solidFill>
                <a:effectLst/>
                <a:latin typeface="Arial"/>
                <a:ea typeface="Arial"/>
                <a:cs typeface="Arial"/>
                <a:sym typeface="Arial"/>
              </a:rPr>
              <a:t> </a:t>
            </a:r>
            <a:r>
              <a:rPr lang="en-GB" sz="1100" b="0" i="0" u="none" strike="noStrike" cap="none" dirty="0" err="1" smtClean="0">
                <a:solidFill>
                  <a:srgbClr val="000000"/>
                </a:solidFill>
                <a:effectLst/>
                <a:latin typeface="Arial"/>
                <a:ea typeface="Arial"/>
                <a:cs typeface="Arial"/>
                <a:sym typeface="Arial"/>
              </a:rPr>
              <a:t>ddiddorol</a:t>
            </a:r>
            <a:r>
              <a:rPr lang="en-GB" sz="1100" b="0" i="0" u="none" strike="noStrike" cap="none" dirty="0" smtClean="0">
                <a:solidFill>
                  <a:srgbClr val="000000"/>
                </a:solidFill>
                <a:effectLst/>
                <a:latin typeface="Arial"/>
                <a:ea typeface="Arial"/>
                <a:cs typeface="Arial"/>
                <a:sym typeface="Arial"/>
              </a:rPr>
              <a:t>.  </a:t>
            </a:r>
          </a:p>
          <a:p>
            <a:pPr marL="0" lvl="0" indent="0" algn="l" rtl="0">
              <a:spcBef>
                <a:spcPts val="0"/>
              </a:spcBef>
              <a:spcAft>
                <a:spcPts val="0"/>
              </a:spcAft>
              <a:buNone/>
            </a:pPr>
            <a:endParaRPr lang="en-GB" dirty="0" smtClean="0"/>
          </a:p>
          <a:p>
            <a:pPr marL="0" lvl="0" indent="0" algn="l" rtl="0">
              <a:spcBef>
                <a:spcPts val="0"/>
              </a:spcBef>
              <a:spcAft>
                <a:spcPts val="0"/>
              </a:spcAft>
              <a:buNone/>
            </a:pPr>
            <a:endParaRPr lang="en-GB" dirty="0" smtClean="0"/>
          </a:p>
          <a:p>
            <a:pPr marL="0" lvl="0" indent="0" algn="l" rtl="0">
              <a:spcBef>
                <a:spcPts val="0"/>
              </a:spcBef>
              <a:spcAft>
                <a:spcPts val="0"/>
              </a:spcAft>
              <a:buNone/>
            </a:pPr>
            <a:r>
              <a:rPr lang="en-GB" dirty="0" smtClean="0"/>
              <a:t>Cali </a:t>
            </a:r>
            <a:r>
              <a:rPr lang="en-GB" dirty="0"/>
              <a:t>- Black. 			Morgan -</a:t>
            </a:r>
            <a:r>
              <a:rPr lang="en-GB" i="1" dirty="0"/>
              <a:t> in italics. </a:t>
            </a:r>
            <a:endParaRPr i="1" dirty="0"/>
          </a:p>
          <a:p>
            <a:pPr marL="0" lvl="0" indent="0" algn="l" rtl="0">
              <a:spcBef>
                <a:spcPts val="0"/>
              </a:spcBef>
              <a:spcAft>
                <a:spcPts val="0"/>
              </a:spcAft>
              <a:buNone/>
            </a:pPr>
            <a:r>
              <a:rPr lang="en-GB" dirty="0"/>
              <a:t>Hi, my name is Cali and this is Morgan. We are head girl and head boy. To achieve these </a:t>
            </a:r>
            <a:r>
              <a:rPr lang="en-GB" dirty="0" smtClean="0"/>
              <a:t>roles </a:t>
            </a:r>
            <a:r>
              <a:rPr lang="en-GB" dirty="0"/>
              <a:t>as head of the school council, we had to write letters to Mr. Thomas. During the school year, we have been working with Mr. Williams to develop the school council and make sure that the school is improving.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11d78ca5d26_0_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11d78ca5d26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g11d78ca5d26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 name="Google Shape;65;g11d78ca5d26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1d78ca5d26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1d78ca5d26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i="1" baseline="0"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454910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1d78ca5d26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1d78ca5d26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1d78ca5d26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1d78ca5d26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1d78ca5d26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1d78ca5d26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67614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1d78ca5d26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1d78ca5d26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2040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1d78ca5d26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1d78ca5d26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31522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2728229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1d78ca5d26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1d78ca5d26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i="1"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1d78ca5d26_0_1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1d78ca5d26_0_1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11d78ca5d26_0_2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11d78ca5d26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i="1"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1d78ca5d26_0_2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1d78ca5d26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11d78ca5d26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11d78ca5d26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11d78ca5d26_0_2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11d78ca5d26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i="1"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d78ca5d26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d78ca5d26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1d78ca5d26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1d78ca5d26_0_2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GB" baseline="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11d78ca5d26_0_2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11d78ca5d26_0_2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6319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0"/>
              </a:spcBef>
              <a:spcAft>
                <a:spcPts val="0"/>
              </a:spcAft>
              <a:buClr>
                <a:schemeClr val="accent1"/>
              </a:buClr>
              <a:buSzPts val="1400"/>
              <a:buChar char="○"/>
              <a:defRPr>
                <a:solidFill>
                  <a:schemeClr val="accent1"/>
                </a:solidFill>
                <a:highlight>
                  <a:schemeClr val="lt1"/>
                </a:highlight>
              </a:defRPr>
            </a:lvl2pPr>
            <a:lvl3pPr marL="1371600" lvl="2" indent="-317500">
              <a:spcBef>
                <a:spcPts val="0"/>
              </a:spcBef>
              <a:spcAft>
                <a:spcPts val="0"/>
              </a:spcAft>
              <a:buClr>
                <a:schemeClr val="accent1"/>
              </a:buClr>
              <a:buSzPts val="1400"/>
              <a:buChar char="■"/>
              <a:defRPr>
                <a:solidFill>
                  <a:schemeClr val="accent1"/>
                </a:solidFill>
                <a:highlight>
                  <a:schemeClr val="lt1"/>
                </a:highlight>
              </a:defRPr>
            </a:lvl3pPr>
            <a:lvl4pPr marL="1828800" lvl="3" indent="-317500">
              <a:spcBef>
                <a:spcPts val="0"/>
              </a:spcBef>
              <a:spcAft>
                <a:spcPts val="0"/>
              </a:spcAft>
              <a:buClr>
                <a:schemeClr val="accent1"/>
              </a:buClr>
              <a:buSzPts val="1400"/>
              <a:buChar char="●"/>
              <a:defRPr>
                <a:solidFill>
                  <a:schemeClr val="accent1"/>
                </a:solidFill>
                <a:highlight>
                  <a:schemeClr val="lt1"/>
                </a:highlight>
              </a:defRPr>
            </a:lvl4pPr>
            <a:lvl5pPr marL="2286000" lvl="4" indent="-317500">
              <a:spcBef>
                <a:spcPts val="0"/>
              </a:spcBef>
              <a:spcAft>
                <a:spcPts val="0"/>
              </a:spcAft>
              <a:buClr>
                <a:schemeClr val="accent1"/>
              </a:buClr>
              <a:buSzPts val="1400"/>
              <a:buChar char="○"/>
              <a:defRPr>
                <a:solidFill>
                  <a:schemeClr val="accent1"/>
                </a:solidFill>
                <a:highlight>
                  <a:schemeClr val="lt1"/>
                </a:highlight>
              </a:defRPr>
            </a:lvl5pPr>
            <a:lvl6pPr marL="2743200" lvl="5" indent="-317500">
              <a:spcBef>
                <a:spcPts val="0"/>
              </a:spcBef>
              <a:spcAft>
                <a:spcPts val="0"/>
              </a:spcAft>
              <a:buClr>
                <a:schemeClr val="accent1"/>
              </a:buClr>
              <a:buSzPts val="1400"/>
              <a:buChar char="■"/>
              <a:defRPr>
                <a:solidFill>
                  <a:schemeClr val="accent1"/>
                </a:solidFill>
                <a:highlight>
                  <a:schemeClr val="lt1"/>
                </a:highlight>
              </a:defRPr>
            </a:lvl6pPr>
            <a:lvl7pPr marL="3200400" lvl="6" indent="-317500">
              <a:spcBef>
                <a:spcPts val="0"/>
              </a:spcBef>
              <a:spcAft>
                <a:spcPts val="0"/>
              </a:spcAft>
              <a:buClr>
                <a:schemeClr val="accent1"/>
              </a:buClr>
              <a:buSzPts val="1400"/>
              <a:buChar char="●"/>
              <a:defRPr>
                <a:solidFill>
                  <a:schemeClr val="accent1"/>
                </a:solidFill>
                <a:highlight>
                  <a:schemeClr val="lt1"/>
                </a:highlight>
              </a:defRPr>
            </a:lvl7pPr>
            <a:lvl8pPr marL="3657600" lvl="7" indent="-317500">
              <a:spcBef>
                <a:spcPts val="0"/>
              </a:spcBef>
              <a:spcAft>
                <a:spcPts val="0"/>
              </a:spcAft>
              <a:buClr>
                <a:schemeClr val="accent1"/>
              </a:buClr>
              <a:buSzPts val="1400"/>
              <a:buChar char="○"/>
              <a:defRPr>
                <a:solidFill>
                  <a:schemeClr val="accent1"/>
                </a:solidFill>
                <a:highlight>
                  <a:schemeClr val="lt1"/>
                </a:highlight>
              </a:defRPr>
            </a:lvl8pPr>
            <a:lvl9pPr marL="4114800" lvl="8" indent="-317500">
              <a:spcBef>
                <a:spcPts val="0"/>
              </a:spcBef>
              <a:spcAft>
                <a:spcPts val="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0"/>
              </a:spcBef>
              <a:spcAft>
                <a:spcPts val="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t="16231"/>
          <a:stretch/>
        </p:blipFill>
        <p:spPr>
          <a:xfrm>
            <a:off x="0" y="30480"/>
            <a:ext cx="9144000" cy="5113020"/>
          </a:xfrm>
          <a:prstGeom prst="rect">
            <a:avLst/>
          </a:prstGeom>
        </p:spPr>
      </p:pic>
      <p:sp>
        <p:nvSpPr>
          <p:cNvPr id="56" name="Google Shape;56;p13"/>
          <p:cNvSpPr txBox="1">
            <a:spLocks noGrp="1"/>
          </p:cNvSpPr>
          <p:nvPr>
            <p:ph type="ctrTitle"/>
          </p:nvPr>
        </p:nvSpPr>
        <p:spPr>
          <a:xfrm>
            <a:off x="160868" y="-182880"/>
            <a:ext cx="8822264" cy="255651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GB" dirty="0">
                <a:solidFill>
                  <a:schemeClr val="bg1"/>
                </a:solidFill>
              </a:rPr>
              <a:t>Pupil Voice </a:t>
            </a:r>
            <a:endParaRPr dirty="0">
              <a:solidFill>
                <a:schemeClr val="bg1"/>
              </a:solidFill>
            </a:endParaRPr>
          </a:p>
          <a:p>
            <a:pPr marL="0" lvl="0" indent="0" algn="l" rtl="0">
              <a:spcBef>
                <a:spcPts val="0"/>
              </a:spcBef>
              <a:spcAft>
                <a:spcPts val="0"/>
              </a:spcAft>
              <a:buNone/>
            </a:pPr>
            <a:r>
              <a:rPr lang="en-GB" dirty="0">
                <a:solidFill>
                  <a:schemeClr val="bg1"/>
                </a:solidFill>
              </a:rPr>
              <a:t>Johnston C.P. School - 2022</a:t>
            </a:r>
            <a:endParaRPr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Contents </a:t>
            </a:r>
            <a:endParaRPr/>
          </a:p>
        </p:txBody>
      </p:sp>
      <p:sp>
        <p:nvSpPr>
          <p:cNvPr id="62" name="Google Shape;62;p14"/>
          <p:cNvSpPr txBox="1">
            <a:spLocks noGrp="1"/>
          </p:cNvSpPr>
          <p:nvPr>
            <p:ph type="body" idx="1"/>
          </p:nvPr>
        </p:nvSpPr>
        <p:spPr>
          <a:xfrm>
            <a:off x="311700" y="1093850"/>
            <a:ext cx="8520600" cy="3340200"/>
          </a:xfrm>
          <a:prstGeom prst="rect">
            <a:avLst/>
          </a:prstGeom>
        </p:spPr>
        <p:txBody>
          <a:bodyPr spcFirstLastPara="1" wrap="square" lIns="91425" tIns="91425" rIns="91425" bIns="91425" anchor="t" anchorCtr="0">
            <a:normAutofit fontScale="85000" lnSpcReduction="20000"/>
          </a:bodyPr>
          <a:lstStyle/>
          <a:p>
            <a:pPr marL="457200" lvl="0" indent="-308610" algn="l" rtl="0">
              <a:spcBef>
                <a:spcPts val="0"/>
              </a:spcBef>
              <a:spcAft>
                <a:spcPts val="0"/>
              </a:spcAft>
              <a:buSzPct val="100000"/>
              <a:buAutoNum type="arabicPeriod"/>
            </a:pPr>
            <a:r>
              <a:rPr lang="en-GB"/>
              <a:t>What has changed in our learning during the last year? </a:t>
            </a:r>
            <a:endParaRPr/>
          </a:p>
          <a:p>
            <a:pPr marL="457200" lvl="0" indent="0" algn="l" rtl="0">
              <a:spcBef>
                <a:spcPts val="1200"/>
              </a:spcBef>
              <a:spcAft>
                <a:spcPts val="0"/>
              </a:spcAft>
              <a:buNone/>
            </a:pPr>
            <a:r>
              <a:rPr lang="en-GB"/>
              <a:t>-What has the new curriculum meant? How have we been developing the four purposes? </a:t>
            </a:r>
            <a:endParaRPr/>
          </a:p>
          <a:p>
            <a:pPr marL="457200" lvl="0" indent="0" algn="l" rtl="0">
              <a:spcBef>
                <a:spcPts val="1200"/>
              </a:spcBef>
              <a:spcAft>
                <a:spcPts val="0"/>
              </a:spcAft>
              <a:buNone/>
            </a:pPr>
            <a:r>
              <a:rPr lang="en-GB"/>
              <a:t>-Welsh history and our learning experiences! </a:t>
            </a:r>
            <a:endParaRPr/>
          </a:p>
          <a:p>
            <a:pPr marL="457200" lvl="0" indent="-308610" algn="l" rtl="0">
              <a:spcBef>
                <a:spcPts val="1200"/>
              </a:spcBef>
              <a:spcAft>
                <a:spcPts val="0"/>
              </a:spcAft>
              <a:buSzPct val="100000"/>
              <a:buAutoNum type="arabicPeriod"/>
            </a:pPr>
            <a:r>
              <a:rPr lang="en-GB"/>
              <a:t>Extending the School Day </a:t>
            </a:r>
            <a:endParaRPr/>
          </a:p>
          <a:p>
            <a:pPr marL="457200" lvl="0" indent="0" algn="l" rtl="0">
              <a:spcBef>
                <a:spcPts val="1200"/>
              </a:spcBef>
              <a:spcAft>
                <a:spcPts val="0"/>
              </a:spcAft>
              <a:buNone/>
            </a:pPr>
            <a:endParaRPr/>
          </a:p>
          <a:p>
            <a:pPr marL="457200" lvl="0" indent="-308610" algn="l" rtl="0">
              <a:spcBef>
                <a:spcPts val="1200"/>
              </a:spcBef>
              <a:spcAft>
                <a:spcPts val="0"/>
              </a:spcAft>
              <a:buSzPct val="100000"/>
              <a:buAutoNum type="arabicPeriod"/>
            </a:pPr>
            <a:r>
              <a:rPr lang="en-GB"/>
              <a:t>Planning a Celebration to Celebrate the Queen’s Jubilee</a:t>
            </a:r>
            <a:endParaRPr/>
          </a:p>
          <a:p>
            <a:pPr marL="457200" lvl="0" indent="0" algn="l" rtl="0">
              <a:spcBef>
                <a:spcPts val="1200"/>
              </a:spcBef>
              <a:spcAft>
                <a:spcPts val="0"/>
              </a:spcAft>
              <a:buNone/>
            </a:pPr>
            <a:endParaRPr/>
          </a:p>
          <a:p>
            <a:pPr marL="457200" lvl="0" indent="-308610" algn="l" rtl="0">
              <a:spcBef>
                <a:spcPts val="1200"/>
              </a:spcBef>
              <a:spcAft>
                <a:spcPts val="0"/>
              </a:spcAft>
              <a:buSzPct val="100000"/>
              <a:buAutoNum type="arabicPeriod"/>
            </a:pPr>
            <a:r>
              <a:rPr lang="en-GB"/>
              <a:t>Outdoor Learning </a:t>
            </a:r>
            <a:endParaRPr/>
          </a:p>
          <a:p>
            <a:pPr marL="457200" lvl="0" indent="0" algn="l" rtl="0">
              <a:spcBef>
                <a:spcPts val="1200"/>
              </a:spcBef>
              <a:spcAft>
                <a:spcPts val="12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How do we know that we are developing the four purposes…</a:t>
            </a:r>
            <a:endParaRPr/>
          </a:p>
        </p:txBody>
      </p:sp>
      <p:sp>
        <p:nvSpPr>
          <p:cNvPr id="68" name="Google Shape;68;p15"/>
          <p:cNvSpPr txBox="1">
            <a:spLocks noGrp="1"/>
          </p:cNvSpPr>
          <p:nvPr>
            <p:ph type="body" idx="1"/>
          </p:nvPr>
        </p:nvSpPr>
        <p:spPr>
          <a:xfrm>
            <a:off x="125975" y="1443000"/>
            <a:ext cx="3894300" cy="3340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b="1" dirty="0"/>
              <a:t>What have we learnt about?</a:t>
            </a:r>
            <a:endParaRPr b="1" dirty="0"/>
          </a:p>
          <a:p>
            <a:pPr marL="0" lvl="0" indent="0" algn="l" rtl="0">
              <a:spcBef>
                <a:spcPts val="1200"/>
              </a:spcBef>
              <a:spcAft>
                <a:spcPts val="1200"/>
              </a:spcAft>
              <a:buNone/>
            </a:pPr>
            <a:r>
              <a:rPr lang="en-GB" dirty="0"/>
              <a:t>Everything that we learn links to the four purposes. We have worked with our teachers to link our topics to different curriculum experiences</a:t>
            </a:r>
            <a:r>
              <a:rPr lang="en-GB" dirty="0" smtClean="0"/>
              <a:t>. In all of our learning we use the outdoors.</a:t>
            </a:r>
            <a:endParaRPr dirty="0"/>
          </a:p>
        </p:txBody>
      </p:sp>
      <p:pic>
        <p:nvPicPr>
          <p:cNvPr id="69" name="Google Shape;69;p15"/>
          <p:cNvPicPr preferRelativeResize="0"/>
          <p:nvPr/>
        </p:nvPicPr>
        <p:blipFill rotWithShape="1">
          <a:blip r:embed="rId3">
            <a:alphaModFix/>
          </a:blip>
          <a:srcRect l="15352" t="12560" r="49998" b="16112"/>
          <a:stretch/>
        </p:blipFill>
        <p:spPr>
          <a:xfrm>
            <a:off x="4020275" y="1677610"/>
            <a:ext cx="5123727" cy="346588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dirty="0"/>
              <a:t>What did we learn about? - Unit sample</a:t>
            </a:r>
            <a:endParaRPr dirty="0"/>
          </a:p>
          <a:p>
            <a:pPr marL="0" lvl="0" indent="0" algn="l" rtl="0">
              <a:spcBef>
                <a:spcPts val="0"/>
              </a:spcBef>
              <a:spcAft>
                <a:spcPts val="0"/>
              </a:spcAft>
              <a:buNone/>
            </a:pPr>
            <a:endParaRPr dirty="0"/>
          </a:p>
        </p:txBody>
      </p:sp>
      <p:sp>
        <p:nvSpPr>
          <p:cNvPr id="75" name="Google Shape;75;p16"/>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77500" lnSpcReduction="20000"/>
          </a:bodyPr>
          <a:lstStyle/>
          <a:p>
            <a:pPr marL="0" lvl="0" indent="0" algn="ctr" rtl="0">
              <a:spcBef>
                <a:spcPts val="0"/>
              </a:spcBef>
              <a:spcAft>
                <a:spcPts val="0"/>
              </a:spcAft>
              <a:buNone/>
            </a:pPr>
            <a:r>
              <a:rPr lang="en-GB" b="1" u="sng" dirty="0" smtClean="0"/>
              <a:t>The Tudors! </a:t>
            </a:r>
            <a:endParaRPr b="1" u="sng" dirty="0"/>
          </a:p>
          <a:p>
            <a:pPr marL="0" lvl="0" indent="0" algn="l" rtl="0">
              <a:spcBef>
                <a:spcPts val="1200"/>
              </a:spcBef>
              <a:spcAft>
                <a:spcPts val="0"/>
              </a:spcAft>
              <a:buNone/>
            </a:pPr>
            <a:r>
              <a:rPr lang="en-GB" dirty="0"/>
              <a:t>-We used our pupil voice board to let our teacher know what we would like to learn. </a:t>
            </a:r>
            <a:endParaRPr dirty="0"/>
          </a:p>
          <a:p>
            <a:pPr marL="285750" lvl="0" indent="-285750" algn="l" rtl="0">
              <a:spcBef>
                <a:spcPts val="1200"/>
              </a:spcBef>
              <a:spcAft>
                <a:spcPts val="0"/>
              </a:spcAft>
              <a:buFontTx/>
              <a:buChar char="-"/>
            </a:pPr>
            <a:r>
              <a:rPr lang="en-GB" dirty="0" smtClean="0"/>
              <a:t>We </a:t>
            </a:r>
            <a:r>
              <a:rPr lang="en-GB" dirty="0"/>
              <a:t>discovered more about </a:t>
            </a:r>
            <a:r>
              <a:rPr lang="en-GB" dirty="0" smtClean="0"/>
              <a:t>how Richard the III was defeated...</a:t>
            </a:r>
            <a:endParaRPr lang="en-GB" dirty="0"/>
          </a:p>
          <a:p>
            <a:pPr marL="285750" lvl="0" indent="-285750" algn="l" rtl="0">
              <a:spcBef>
                <a:spcPts val="1200"/>
              </a:spcBef>
              <a:spcAft>
                <a:spcPts val="0"/>
              </a:spcAft>
              <a:buFontTx/>
              <a:buChar char="-"/>
            </a:pPr>
            <a:r>
              <a:rPr lang="en-GB" dirty="0" smtClean="0"/>
              <a:t>We used the outdoors for:</a:t>
            </a:r>
          </a:p>
          <a:p>
            <a:pPr marL="0" lvl="0" indent="0" algn="l" rtl="0">
              <a:spcBef>
                <a:spcPts val="1200"/>
              </a:spcBef>
              <a:spcAft>
                <a:spcPts val="0"/>
              </a:spcAft>
              <a:buNone/>
            </a:pPr>
            <a:r>
              <a:rPr lang="en-GB" dirty="0" smtClean="0"/>
              <a:t>Building trebuchets</a:t>
            </a:r>
          </a:p>
          <a:p>
            <a:pPr marL="0" lvl="0" indent="0" algn="l" rtl="0">
              <a:spcBef>
                <a:spcPts val="1200"/>
              </a:spcBef>
              <a:spcAft>
                <a:spcPts val="0"/>
              </a:spcAft>
              <a:buNone/>
            </a:pPr>
            <a:r>
              <a:rPr lang="en-GB" dirty="0" smtClean="0"/>
              <a:t>Cooking Tudor Bread</a:t>
            </a:r>
          </a:p>
          <a:p>
            <a:pPr marL="0" lvl="0" indent="0" algn="l" rtl="0">
              <a:spcBef>
                <a:spcPts val="1200"/>
              </a:spcBef>
              <a:spcAft>
                <a:spcPts val="0"/>
              </a:spcAft>
              <a:buNone/>
            </a:pPr>
            <a:r>
              <a:rPr lang="en-GB" dirty="0" smtClean="0"/>
              <a:t>Learning about Tudor traditions</a:t>
            </a:r>
          </a:p>
          <a:p>
            <a:pPr marL="0" lvl="0" indent="0" algn="l" rtl="0">
              <a:spcBef>
                <a:spcPts val="1200"/>
              </a:spcBef>
              <a:spcAft>
                <a:spcPts val="1200"/>
              </a:spcAft>
              <a:buNone/>
            </a:pPr>
            <a:r>
              <a:rPr lang="en-GB" dirty="0" smtClean="0"/>
              <a:t>Acting out battles and marche</a:t>
            </a:r>
            <a:r>
              <a:rPr lang="en-GB" dirty="0"/>
              <a:t>s</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Hedge Row Project</a:t>
            </a:r>
            <a:endParaRPr lang="en-GB" dirty="0"/>
          </a:p>
        </p:txBody>
      </p:sp>
      <p:sp>
        <p:nvSpPr>
          <p:cNvPr id="3" name="Subtitle 2"/>
          <p:cNvSpPr>
            <a:spLocks noGrp="1"/>
          </p:cNvSpPr>
          <p:nvPr>
            <p:ph type="subTitle" idx="1"/>
          </p:nvPr>
        </p:nvSpPr>
        <p:spPr/>
        <p:txBody>
          <a:bodyPr>
            <a:normAutofit fontScale="92500" lnSpcReduction="20000"/>
          </a:bodyPr>
          <a:lstStyle/>
          <a:p>
            <a:r>
              <a:rPr lang="en-GB" dirty="0" smtClean="0"/>
              <a:t>We have been: </a:t>
            </a:r>
          </a:p>
          <a:p>
            <a:pPr>
              <a:buAutoNum type="arabicPeriod"/>
            </a:pPr>
            <a:r>
              <a:rPr lang="en-GB" dirty="0" smtClean="0"/>
              <a:t>Helping create a wildlife corridor.</a:t>
            </a:r>
          </a:p>
          <a:p>
            <a:pPr>
              <a:buAutoNum type="arabicPeriod"/>
            </a:pPr>
            <a:r>
              <a:rPr lang="en-GB" dirty="0" smtClean="0"/>
              <a:t>Planting 600 trees! </a:t>
            </a:r>
          </a:p>
          <a:p>
            <a:pPr>
              <a:buAutoNum type="arabicPeriod"/>
            </a:pPr>
            <a:r>
              <a:rPr lang="en-GB" dirty="0" smtClean="0"/>
              <a:t>Working as a team! </a:t>
            </a:r>
            <a:endParaRPr lang="en-GB" dirty="0"/>
          </a:p>
        </p:txBody>
      </p:sp>
      <p:sp>
        <p:nvSpPr>
          <p:cNvPr id="4" name="Text Placeholder 3"/>
          <p:cNvSpPr>
            <a:spLocks noGrp="1"/>
          </p:cNvSpPr>
          <p:nvPr>
            <p:ph type="body" idx="2"/>
          </p:nvPr>
        </p:nvSpPr>
        <p:spPr/>
        <p:txBody>
          <a:bodyPr/>
          <a:lstStyle/>
          <a:p>
            <a:endParaRPr lang="en-GB"/>
          </a:p>
        </p:txBody>
      </p:sp>
      <p:pic>
        <p:nvPicPr>
          <p:cNvPr id="5" name="Picture 4"/>
          <p:cNvPicPr>
            <a:picLocks noChangeAspect="1"/>
          </p:cNvPicPr>
          <p:nvPr/>
        </p:nvPicPr>
        <p:blipFill rotWithShape="1">
          <a:blip r:embed="rId3"/>
          <a:srcRect l="1309" t="14926" r="71229" b="11297"/>
          <a:stretch/>
        </p:blipFill>
        <p:spPr>
          <a:xfrm>
            <a:off x="4522320" y="624540"/>
            <a:ext cx="4297681" cy="3794760"/>
          </a:xfrm>
          <a:prstGeom prst="rect">
            <a:avLst/>
          </a:prstGeom>
        </p:spPr>
      </p:pic>
    </p:spTree>
    <p:extLst>
      <p:ext uri="{BB962C8B-B14F-4D97-AF65-F5344CB8AC3E}">
        <p14:creationId xmlns:p14="http://schemas.microsoft.com/office/powerpoint/2010/main" val="1709648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20"/>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How has our learning of Welsh history changed?</a:t>
            </a:r>
            <a:endParaRPr/>
          </a:p>
        </p:txBody>
      </p:sp>
      <p:sp>
        <p:nvSpPr>
          <p:cNvPr id="98" name="Google Shape;98;p20"/>
          <p:cNvSpPr txBox="1">
            <a:spLocks noGrp="1"/>
          </p:cNvSpPr>
          <p:nvPr>
            <p:ph type="body" idx="1"/>
          </p:nvPr>
        </p:nvSpPr>
        <p:spPr>
          <a:xfrm>
            <a:off x="311700" y="1228675"/>
            <a:ext cx="5935500" cy="33402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GB" dirty="0"/>
              <a:t>During the Spring Term, all classes had themes linked to </a:t>
            </a:r>
            <a:r>
              <a:rPr lang="en-GB" dirty="0" err="1"/>
              <a:t>Cynefin</a:t>
            </a:r>
            <a:r>
              <a:rPr lang="en-GB" dirty="0"/>
              <a:t>. </a:t>
            </a:r>
            <a:endParaRPr dirty="0"/>
          </a:p>
          <a:p>
            <a:pPr marL="457200" lvl="0" indent="-342900" algn="l" rtl="0">
              <a:spcBef>
                <a:spcPts val="1200"/>
              </a:spcBef>
              <a:spcAft>
                <a:spcPts val="0"/>
              </a:spcAft>
              <a:buSzPts val="1800"/>
              <a:buChar char="-"/>
            </a:pPr>
            <a:r>
              <a:rPr lang="en-GB" dirty="0"/>
              <a:t>We had meeting with the </a:t>
            </a:r>
            <a:r>
              <a:rPr lang="en-GB" dirty="0" err="1"/>
              <a:t>Senedd</a:t>
            </a:r>
            <a:r>
              <a:rPr lang="en-GB" dirty="0"/>
              <a:t>.</a:t>
            </a:r>
            <a:endParaRPr dirty="0"/>
          </a:p>
          <a:p>
            <a:pPr marL="457200" lvl="0" indent="-342900" algn="l" rtl="0">
              <a:spcBef>
                <a:spcPts val="0"/>
              </a:spcBef>
              <a:spcAft>
                <a:spcPts val="0"/>
              </a:spcAft>
              <a:buSzPts val="1800"/>
              <a:buChar char="-"/>
            </a:pPr>
            <a:r>
              <a:rPr lang="en-GB" dirty="0"/>
              <a:t>Some pupils learnt about the Welsh Princes</a:t>
            </a:r>
            <a:endParaRPr dirty="0"/>
          </a:p>
          <a:p>
            <a:pPr marL="457200" lvl="0" indent="-342900" algn="l" rtl="0">
              <a:spcBef>
                <a:spcPts val="0"/>
              </a:spcBef>
              <a:spcAft>
                <a:spcPts val="0"/>
              </a:spcAft>
              <a:buSzPts val="1800"/>
              <a:buChar char="-"/>
            </a:pPr>
            <a:r>
              <a:rPr lang="en-GB" dirty="0"/>
              <a:t>Some pupils discovered more about </a:t>
            </a:r>
            <a:r>
              <a:rPr lang="en-GB" dirty="0" err="1"/>
              <a:t>Owain</a:t>
            </a:r>
            <a:r>
              <a:rPr lang="en-GB" dirty="0"/>
              <a:t> Glyndwr.</a:t>
            </a:r>
            <a:endParaRPr dirty="0"/>
          </a:p>
          <a:p>
            <a:pPr marL="457200" lvl="0" indent="-342900" algn="l" rtl="0">
              <a:spcBef>
                <a:spcPts val="0"/>
              </a:spcBef>
              <a:spcAft>
                <a:spcPts val="0"/>
              </a:spcAft>
              <a:buSzPts val="1800"/>
              <a:buChar char="-"/>
            </a:pPr>
            <a:r>
              <a:rPr lang="en-GB" dirty="0"/>
              <a:t>We landed our topic returning to school at night to cook hot dogs and listen to Welsh Myths and Legends.  </a:t>
            </a:r>
            <a:endParaRPr dirty="0"/>
          </a:p>
        </p:txBody>
      </p:sp>
      <p:pic>
        <p:nvPicPr>
          <p:cNvPr id="99" name="Google Shape;99;p20"/>
          <p:cNvPicPr preferRelativeResize="0"/>
          <p:nvPr/>
        </p:nvPicPr>
        <p:blipFill rotWithShape="1">
          <a:blip r:embed="rId3">
            <a:alphaModFix/>
          </a:blip>
          <a:srcRect l="62463" t="11421" r="13189" b="37993"/>
          <a:stretch/>
        </p:blipFill>
        <p:spPr>
          <a:xfrm rot="354200">
            <a:off x="6032475" y="2887200"/>
            <a:ext cx="3080801" cy="2103450"/>
          </a:xfrm>
          <a:prstGeom prst="rect">
            <a:avLst/>
          </a:prstGeom>
          <a:noFill/>
          <a:ln>
            <a:noFill/>
          </a:ln>
        </p:spPr>
      </p:pic>
      <p:pic>
        <p:nvPicPr>
          <p:cNvPr id="100" name="Google Shape;100;p20"/>
          <p:cNvPicPr preferRelativeResize="0"/>
          <p:nvPr/>
        </p:nvPicPr>
        <p:blipFill rotWithShape="1">
          <a:blip r:embed="rId4">
            <a:alphaModFix/>
          </a:blip>
          <a:srcRect l="61971" t="9925" r="13849" b="37445"/>
          <a:stretch/>
        </p:blipFill>
        <p:spPr>
          <a:xfrm rot="-317188">
            <a:off x="6729500" y="1192350"/>
            <a:ext cx="2210922" cy="1581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Here is some of our learning… </a:t>
            </a: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903220" y="1667543"/>
            <a:ext cx="3901440" cy="292608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5772468" y="481647"/>
            <a:ext cx="3853179" cy="2889884"/>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6324" y="1093850"/>
            <a:ext cx="3136583" cy="235243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Here is some of our learning… </a:t>
            </a:r>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643438" y="642938"/>
            <a:ext cx="5143500" cy="38576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419098" y="1706882"/>
            <a:ext cx="3352798" cy="251459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042160" y="1566291"/>
            <a:ext cx="3779523" cy="2834642"/>
          </a:xfrm>
          <a:prstGeom prst="rect">
            <a:avLst/>
          </a:prstGeom>
        </p:spPr>
      </p:pic>
    </p:spTree>
    <p:extLst>
      <p:ext uri="{BB962C8B-B14F-4D97-AF65-F5344CB8AC3E}">
        <p14:creationId xmlns:p14="http://schemas.microsoft.com/office/powerpoint/2010/main" val="3079969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Here is some of our learning… </a:t>
            </a: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40631" y="9429"/>
            <a:ext cx="2891789" cy="216884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65202" y="1572016"/>
            <a:ext cx="3825323" cy="286899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89400" y="2266950"/>
            <a:ext cx="3713480" cy="2785110"/>
          </a:xfrm>
          <a:prstGeom prst="rect">
            <a:avLst/>
          </a:prstGeom>
        </p:spPr>
      </p:pic>
    </p:spTree>
    <p:extLst>
      <p:ext uri="{BB962C8B-B14F-4D97-AF65-F5344CB8AC3E}">
        <p14:creationId xmlns:p14="http://schemas.microsoft.com/office/powerpoint/2010/main" val="911208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Here is some of our learning… </a:t>
            </a:r>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507231" y="521017"/>
            <a:ext cx="5143500" cy="385762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1976435" y="1306832"/>
            <a:ext cx="3627123" cy="272034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388621" y="1482470"/>
            <a:ext cx="3108960" cy="2331720"/>
          </a:xfrm>
          <a:prstGeom prst="rect">
            <a:avLst/>
          </a:prstGeom>
        </p:spPr>
      </p:pic>
    </p:spTree>
    <p:extLst>
      <p:ext uri="{BB962C8B-B14F-4D97-AF65-F5344CB8AC3E}">
        <p14:creationId xmlns:p14="http://schemas.microsoft.com/office/powerpoint/2010/main" val="23807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Else has the outdoors been used?</a:t>
            </a:r>
            <a:endParaRPr lang="en-GB" dirty="0"/>
          </a:p>
        </p:txBody>
      </p:sp>
      <p:sp>
        <p:nvSpPr>
          <p:cNvPr id="3" name="Text Placeholder 2"/>
          <p:cNvSpPr>
            <a:spLocks noGrp="1"/>
          </p:cNvSpPr>
          <p:nvPr>
            <p:ph type="body" idx="1"/>
          </p:nvPr>
        </p:nvSpPr>
        <p:spPr/>
        <p:txBody>
          <a:bodyPr/>
          <a:lstStyle/>
          <a:p>
            <a:pPr marL="114300" indent="0">
              <a:buNone/>
            </a:pPr>
            <a:r>
              <a:rPr lang="en-GB" dirty="0" smtClean="0"/>
              <a:t>River Study…</a:t>
            </a:r>
            <a:endParaRPr lang="en-GB" dirty="0"/>
          </a:p>
        </p:txBody>
      </p:sp>
      <p:pic>
        <p:nvPicPr>
          <p:cNvPr id="4" name="Picture 3"/>
          <p:cNvPicPr>
            <a:picLocks noChangeAspect="1"/>
          </p:cNvPicPr>
          <p:nvPr/>
        </p:nvPicPr>
        <p:blipFill rotWithShape="1">
          <a:blip r:embed="rId3"/>
          <a:srcRect l="13287" t="11370" r="67334" b="9519"/>
          <a:stretch/>
        </p:blipFill>
        <p:spPr>
          <a:xfrm>
            <a:off x="2956560" y="907845"/>
            <a:ext cx="3018278" cy="4049650"/>
          </a:xfrm>
          <a:prstGeom prst="rect">
            <a:avLst/>
          </a:prstGeom>
        </p:spPr>
      </p:pic>
    </p:spTree>
    <p:extLst>
      <p:ext uri="{BB962C8B-B14F-4D97-AF65-F5344CB8AC3E}">
        <p14:creationId xmlns:p14="http://schemas.microsoft.com/office/powerpoint/2010/main" val="465873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2802750" y="802500"/>
            <a:ext cx="3538500" cy="3538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Extending the School Day - Active Education</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We asked children what they wanted to do… </a:t>
            </a:r>
            <a:endParaRPr/>
          </a:p>
        </p:txBody>
      </p:sp>
      <p:sp>
        <p:nvSpPr>
          <p:cNvPr id="117" name="Google Shape;117;p23"/>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8" name="Google Shape;118;p23"/>
          <p:cNvPicPr preferRelativeResize="0"/>
          <p:nvPr/>
        </p:nvPicPr>
        <p:blipFill rotWithShape="1">
          <a:blip r:embed="rId3">
            <a:alphaModFix/>
          </a:blip>
          <a:srcRect l="3408" t="31816" r="43167" b="9697"/>
          <a:stretch/>
        </p:blipFill>
        <p:spPr>
          <a:xfrm>
            <a:off x="75925" y="978675"/>
            <a:ext cx="6096799" cy="2193151"/>
          </a:xfrm>
          <a:prstGeom prst="rect">
            <a:avLst/>
          </a:prstGeom>
          <a:noFill/>
          <a:ln>
            <a:noFill/>
          </a:ln>
        </p:spPr>
      </p:pic>
      <p:pic>
        <p:nvPicPr>
          <p:cNvPr id="119" name="Google Shape;119;p23"/>
          <p:cNvPicPr preferRelativeResize="0"/>
          <p:nvPr/>
        </p:nvPicPr>
        <p:blipFill rotWithShape="1">
          <a:blip r:embed="rId4">
            <a:alphaModFix/>
          </a:blip>
          <a:srcRect l="5363" t="27097" r="45065" b="5142"/>
          <a:stretch/>
        </p:blipFill>
        <p:spPr>
          <a:xfrm>
            <a:off x="4611300" y="3107525"/>
            <a:ext cx="4532700" cy="2035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Then we looked at the data and launch our clubs..</a:t>
            </a:r>
            <a:endParaRPr/>
          </a:p>
        </p:txBody>
      </p:sp>
      <p:sp>
        <p:nvSpPr>
          <p:cNvPr id="125" name="Google Shape;125;p2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GB"/>
              <a:t>We have: </a:t>
            </a:r>
            <a:endParaRPr/>
          </a:p>
          <a:p>
            <a:pPr marL="457200" lvl="0" indent="-308610" algn="l" rtl="0">
              <a:spcBef>
                <a:spcPts val="1200"/>
              </a:spcBef>
              <a:spcAft>
                <a:spcPts val="0"/>
              </a:spcAft>
              <a:buSzPct val="100000"/>
              <a:buChar char="-"/>
            </a:pPr>
            <a:r>
              <a:rPr lang="en-GB"/>
              <a:t>Basketball </a:t>
            </a:r>
            <a:endParaRPr/>
          </a:p>
          <a:p>
            <a:pPr marL="457200" lvl="0" indent="-308610" algn="l" rtl="0">
              <a:spcBef>
                <a:spcPts val="0"/>
              </a:spcBef>
              <a:spcAft>
                <a:spcPts val="0"/>
              </a:spcAft>
              <a:buSzPct val="100000"/>
              <a:buChar char="-"/>
            </a:pPr>
            <a:r>
              <a:rPr lang="en-GB"/>
              <a:t>Dodgeball </a:t>
            </a:r>
            <a:endParaRPr/>
          </a:p>
          <a:p>
            <a:pPr marL="457200" lvl="0" indent="-308610" algn="l" rtl="0">
              <a:spcBef>
                <a:spcPts val="0"/>
              </a:spcBef>
              <a:spcAft>
                <a:spcPts val="0"/>
              </a:spcAft>
              <a:buSzPct val="100000"/>
              <a:buChar char="-"/>
            </a:pPr>
            <a:r>
              <a:rPr lang="en-GB"/>
              <a:t>Lots of football</a:t>
            </a:r>
            <a:endParaRPr/>
          </a:p>
          <a:p>
            <a:pPr marL="457200" lvl="0" indent="-308610" algn="l" rtl="0">
              <a:spcBef>
                <a:spcPts val="0"/>
              </a:spcBef>
              <a:spcAft>
                <a:spcPts val="0"/>
              </a:spcAft>
              <a:buSzPct val="100000"/>
              <a:buChar char="-"/>
            </a:pPr>
            <a:r>
              <a:rPr lang="en-GB"/>
              <a:t>Rugby</a:t>
            </a:r>
            <a:endParaRPr/>
          </a:p>
          <a:p>
            <a:pPr marL="457200" lvl="0" indent="-308610" algn="l" rtl="0">
              <a:spcBef>
                <a:spcPts val="0"/>
              </a:spcBef>
              <a:spcAft>
                <a:spcPts val="0"/>
              </a:spcAft>
              <a:buSzPct val="100000"/>
              <a:buChar char="-"/>
            </a:pPr>
            <a:r>
              <a:rPr lang="en-GB"/>
              <a:t>Gardening </a:t>
            </a:r>
            <a:endParaRPr/>
          </a:p>
          <a:p>
            <a:pPr marL="457200" lvl="0" indent="-308610" algn="l" rtl="0">
              <a:spcBef>
                <a:spcPts val="0"/>
              </a:spcBef>
              <a:spcAft>
                <a:spcPts val="0"/>
              </a:spcAft>
              <a:buSzPct val="100000"/>
              <a:buChar char="-"/>
            </a:pPr>
            <a:r>
              <a:rPr lang="en-GB"/>
              <a:t>Netball </a:t>
            </a:r>
            <a:endParaRPr/>
          </a:p>
          <a:p>
            <a:pPr marL="457200" lvl="0" indent="-308610" algn="l" rtl="0">
              <a:spcBef>
                <a:spcPts val="0"/>
              </a:spcBef>
              <a:spcAft>
                <a:spcPts val="0"/>
              </a:spcAft>
              <a:buSzPct val="100000"/>
              <a:buChar char="-"/>
            </a:pPr>
            <a:r>
              <a:rPr lang="en-GB"/>
              <a:t>Athletics</a:t>
            </a:r>
            <a:endParaRPr/>
          </a:p>
          <a:p>
            <a:pPr marL="457200" lvl="0" indent="-308610" algn="l" rtl="0">
              <a:spcBef>
                <a:spcPts val="0"/>
              </a:spcBef>
              <a:spcAft>
                <a:spcPts val="0"/>
              </a:spcAft>
              <a:buSzPct val="100000"/>
              <a:buChar char="-"/>
            </a:pPr>
            <a:r>
              <a:rPr lang="en-GB"/>
              <a:t>Running </a:t>
            </a:r>
            <a:endParaRPr/>
          </a:p>
          <a:p>
            <a:pPr marL="457200" lvl="0" indent="-308610" algn="l" rtl="0">
              <a:spcBef>
                <a:spcPts val="0"/>
              </a:spcBef>
              <a:spcAft>
                <a:spcPts val="0"/>
              </a:spcAft>
              <a:buSzPct val="100000"/>
              <a:buChar char="-"/>
            </a:pPr>
            <a:r>
              <a:rPr lang="en-GB"/>
              <a:t>Tots football </a:t>
            </a:r>
            <a:endParaRPr/>
          </a:p>
          <a:p>
            <a:pPr marL="0" lvl="0" indent="0" algn="l" rtl="0">
              <a:spcBef>
                <a:spcPts val="1200"/>
              </a:spcBef>
              <a:spcAft>
                <a:spcPts val="0"/>
              </a:spcAft>
              <a:buNone/>
            </a:pPr>
            <a:endParaRPr/>
          </a:p>
          <a:p>
            <a:pPr marL="0" lvl="0" indent="0" algn="l" rtl="0">
              <a:spcBef>
                <a:spcPts val="1200"/>
              </a:spcBef>
              <a:spcAft>
                <a:spcPts val="0"/>
              </a:spcAft>
              <a:buNone/>
            </a:pPr>
            <a:r>
              <a:rPr lang="en-GB"/>
              <a:t>Some of our year six pupils are helping at other clubs. </a:t>
            </a:r>
            <a:endParaRPr/>
          </a:p>
          <a:p>
            <a:pPr marL="0" lvl="0" indent="0" algn="l" rtl="0">
              <a:spcBef>
                <a:spcPts val="1200"/>
              </a:spcBef>
              <a:spcAft>
                <a:spcPts val="1200"/>
              </a:spcAft>
              <a:buNone/>
            </a:pPr>
            <a:r>
              <a:rPr lang="en-GB"/>
              <a:t>More clubs are launching in the next few weeks.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How have after school clubs helped you?</a:t>
            </a:r>
            <a:endParaRPr/>
          </a:p>
        </p:txBody>
      </p:sp>
      <p:sp>
        <p:nvSpPr>
          <p:cNvPr id="131" name="Google Shape;131;p25"/>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92500" lnSpcReduction="20000"/>
          </a:bodyPr>
          <a:lstStyle/>
          <a:p>
            <a:pPr marL="0" lvl="0" indent="0" algn="ctr" rtl="0">
              <a:spcBef>
                <a:spcPts val="0"/>
              </a:spcBef>
              <a:spcAft>
                <a:spcPts val="0"/>
              </a:spcAft>
              <a:buNone/>
            </a:pPr>
            <a:r>
              <a:rPr lang="en-GB" dirty="0"/>
              <a:t>“It has helped me learn more about how to look after different areas in our field</a:t>
            </a:r>
            <a:r>
              <a:rPr lang="en-GB" dirty="0" smtClean="0"/>
              <a:t>.” (Y3) </a:t>
            </a:r>
            <a:endParaRPr dirty="0"/>
          </a:p>
          <a:p>
            <a:pPr marL="0" lvl="0" indent="0" algn="ctr" rtl="0">
              <a:spcBef>
                <a:spcPts val="1200"/>
              </a:spcBef>
              <a:spcAft>
                <a:spcPts val="0"/>
              </a:spcAft>
              <a:buNone/>
            </a:pPr>
            <a:endParaRPr dirty="0"/>
          </a:p>
          <a:p>
            <a:pPr marL="0" lvl="0" indent="0" algn="ctr" rtl="0">
              <a:spcBef>
                <a:spcPts val="1200"/>
              </a:spcBef>
              <a:spcAft>
                <a:spcPts val="0"/>
              </a:spcAft>
              <a:buNone/>
            </a:pPr>
            <a:r>
              <a:rPr lang="en-GB" dirty="0"/>
              <a:t>“I have gained in confidence to try new things.” </a:t>
            </a:r>
            <a:r>
              <a:rPr lang="en-GB" dirty="0" smtClean="0"/>
              <a:t>(Y2) </a:t>
            </a:r>
            <a:endParaRPr dirty="0"/>
          </a:p>
          <a:p>
            <a:pPr marL="0" lvl="0" indent="0" algn="ctr" rtl="0">
              <a:spcBef>
                <a:spcPts val="1200"/>
              </a:spcBef>
              <a:spcAft>
                <a:spcPts val="0"/>
              </a:spcAft>
              <a:buNone/>
            </a:pPr>
            <a:endParaRPr dirty="0"/>
          </a:p>
          <a:p>
            <a:pPr marL="0" lvl="0" indent="0" algn="ctr" rtl="0">
              <a:spcBef>
                <a:spcPts val="1200"/>
              </a:spcBef>
              <a:spcAft>
                <a:spcPts val="0"/>
              </a:spcAft>
              <a:buNone/>
            </a:pPr>
            <a:r>
              <a:rPr lang="en-GB" dirty="0"/>
              <a:t>“I have loved being with the older children because I have learned from them how to engage with other activities.” </a:t>
            </a:r>
            <a:r>
              <a:rPr lang="en-GB" dirty="0" smtClean="0"/>
              <a:t> (Y1) </a:t>
            </a:r>
            <a:endParaRPr dirty="0"/>
          </a:p>
          <a:p>
            <a:pPr marL="0" lvl="0" indent="0" algn="ctr" rtl="0">
              <a:spcBef>
                <a:spcPts val="1200"/>
              </a:spcBef>
              <a:spcAft>
                <a:spcPts val="0"/>
              </a:spcAft>
              <a:buNone/>
            </a:pPr>
            <a:endParaRPr dirty="0"/>
          </a:p>
          <a:p>
            <a:pPr marL="0" lvl="0" indent="0" algn="ctr" rtl="0">
              <a:spcBef>
                <a:spcPts val="1200"/>
              </a:spcBef>
              <a:spcAft>
                <a:spcPts val="0"/>
              </a:spcAft>
              <a:buNone/>
            </a:pPr>
            <a:r>
              <a:rPr lang="en-GB" dirty="0"/>
              <a:t>“I love being active and going outside to run around.” </a:t>
            </a:r>
            <a:r>
              <a:rPr lang="en-GB" dirty="0" smtClean="0"/>
              <a:t>(Y1) </a:t>
            </a:r>
            <a:endParaRPr dirty="0"/>
          </a:p>
          <a:p>
            <a:pPr marL="0" lvl="0" indent="0" algn="l" rtl="0">
              <a:spcBef>
                <a:spcPts val="1200"/>
              </a:spcBef>
              <a:spcAft>
                <a:spcPts val="1200"/>
              </a:spcAft>
              <a:buNone/>
            </a:pP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26"/>
          <p:cNvSpPr txBox="1">
            <a:spLocks noGrp="1"/>
          </p:cNvSpPr>
          <p:nvPr>
            <p:ph type="title"/>
          </p:nvPr>
        </p:nvSpPr>
        <p:spPr>
          <a:xfrm>
            <a:off x="2802750" y="802500"/>
            <a:ext cx="3538500" cy="3538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Jubilee Celebrations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7"/>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Tea Party Celebrations		</a:t>
            </a:r>
            <a:endParaRPr/>
          </a:p>
        </p:txBody>
      </p:sp>
      <p:sp>
        <p:nvSpPr>
          <p:cNvPr id="142" name="Google Shape;142;p27"/>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GB"/>
              <a:t>We are organising a community tea party on 27th May.</a:t>
            </a:r>
            <a:endParaRPr/>
          </a:p>
          <a:p>
            <a:pPr marL="457200" lvl="0" indent="-342900" algn="l" rtl="0">
              <a:spcBef>
                <a:spcPts val="0"/>
              </a:spcBef>
              <a:spcAft>
                <a:spcPts val="0"/>
              </a:spcAft>
              <a:buSzPts val="1800"/>
              <a:buChar char="●"/>
            </a:pPr>
            <a:r>
              <a:rPr lang="en-GB"/>
              <a:t>The party will take place during the afternoon. </a:t>
            </a:r>
            <a:endParaRPr/>
          </a:p>
          <a:p>
            <a:pPr marL="457200" lvl="0" indent="-342900" algn="l" rtl="0">
              <a:spcBef>
                <a:spcPts val="0"/>
              </a:spcBef>
              <a:spcAft>
                <a:spcPts val="0"/>
              </a:spcAft>
              <a:buSzPts val="1800"/>
              <a:buChar char="●"/>
            </a:pPr>
            <a:r>
              <a:rPr lang="en-GB"/>
              <a:t>All classes are going to be running a business.</a:t>
            </a:r>
            <a:endParaRPr/>
          </a:p>
          <a:p>
            <a:pPr marL="457200" lvl="0" indent="-342900" algn="l" rtl="0">
              <a:spcBef>
                <a:spcPts val="0"/>
              </a:spcBef>
              <a:spcAft>
                <a:spcPts val="0"/>
              </a:spcAft>
              <a:buSzPts val="1800"/>
              <a:buChar char="●"/>
            </a:pPr>
            <a:r>
              <a:rPr lang="en-GB"/>
              <a:t>Lots of fun things will be going on, such as cooking competitions and other things! </a:t>
            </a:r>
            <a:endParaRPr/>
          </a:p>
          <a:p>
            <a:pPr marL="457200" lvl="0" indent="-342900" algn="l" rtl="0">
              <a:spcBef>
                <a:spcPts val="0"/>
              </a:spcBef>
              <a:spcAft>
                <a:spcPts val="0"/>
              </a:spcAft>
              <a:buSzPts val="1800"/>
              <a:buChar char="●"/>
            </a:pPr>
            <a:r>
              <a:rPr lang="en-GB"/>
              <a:t>During the week running up to the party, we are all going to be looking back at the Queen’s reign. </a:t>
            </a:r>
            <a:endParaRPr/>
          </a:p>
          <a:p>
            <a:pPr marL="0" lvl="0" indent="0" algn="l" rtl="0">
              <a:spcBef>
                <a:spcPts val="1200"/>
              </a:spcBef>
              <a:spcAft>
                <a:spcPts val="1200"/>
              </a:spcAft>
              <a:buNone/>
            </a:pPr>
            <a:r>
              <a:rPr lang="en-GB"/>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2802750" y="802500"/>
            <a:ext cx="3538500" cy="3538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What is going to be changing in the future…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9"/>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Outdoor Learning</a:t>
            </a:r>
            <a:endParaRPr/>
          </a:p>
        </p:txBody>
      </p:sp>
      <p:sp>
        <p:nvSpPr>
          <p:cNvPr id="153" name="Google Shape;153;p29"/>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We are continuing to make our facility inspiring: </a:t>
            </a:r>
            <a:endParaRPr/>
          </a:p>
          <a:p>
            <a:pPr marL="457200" lvl="0" indent="-342900" algn="l" rtl="0">
              <a:spcBef>
                <a:spcPts val="1200"/>
              </a:spcBef>
              <a:spcAft>
                <a:spcPts val="0"/>
              </a:spcAft>
              <a:buSzPts val="1800"/>
              <a:buAutoNum type="arabicPeriod"/>
            </a:pPr>
            <a:r>
              <a:rPr lang="en-GB"/>
              <a:t>We have won funding to build an outdoor cooking are (Pizza oven).</a:t>
            </a:r>
            <a:endParaRPr/>
          </a:p>
          <a:p>
            <a:pPr marL="457200" lvl="0" indent="-342900" algn="l" rtl="0">
              <a:spcBef>
                <a:spcPts val="0"/>
              </a:spcBef>
              <a:spcAft>
                <a:spcPts val="0"/>
              </a:spcAft>
              <a:buSzPts val="1800"/>
              <a:buAutoNum type="arabicPeriod"/>
            </a:pPr>
            <a:r>
              <a:rPr lang="en-GB"/>
              <a:t>We are having an outdoor classroom built. </a:t>
            </a:r>
            <a:endParaRPr/>
          </a:p>
          <a:p>
            <a:pPr marL="457200" lvl="0" indent="-342900" algn="l" rtl="0">
              <a:spcBef>
                <a:spcPts val="0"/>
              </a:spcBef>
              <a:spcAft>
                <a:spcPts val="0"/>
              </a:spcAft>
              <a:buSzPts val="1800"/>
              <a:buAutoNum type="arabicPeriod"/>
            </a:pPr>
            <a:r>
              <a:rPr lang="en-GB"/>
              <a:t>We are having a new learning room built. </a:t>
            </a:r>
            <a:endParaRPr/>
          </a:p>
          <a:p>
            <a:pPr marL="457200" lvl="0" indent="0" algn="l" rtl="0">
              <a:spcBef>
                <a:spcPts val="1200"/>
              </a:spcBef>
              <a:spcAft>
                <a:spcPts val="0"/>
              </a:spcAft>
              <a:buNone/>
            </a:pPr>
            <a:endParaRPr/>
          </a:p>
          <a:p>
            <a:pPr marL="0" lvl="0" indent="0" algn="l" rtl="0">
              <a:spcBef>
                <a:spcPts val="1200"/>
              </a:spcBef>
              <a:spcAft>
                <a:spcPts val="1200"/>
              </a:spcAft>
              <a:buNone/>
            </a:pP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2802750" y="802500"/>
            <a:ext cx="3538500" cy="35385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dirty="0" smtClean="0"/>
              <a:t>Any questions? </a:t>
            </a:r>
            <a:endParaRPr dirty="0"/>
          </a:p>
        </p:txBody>
      </p:sp>
    </p:spTree>
    <p:extLst>
      <p:ext uri="{BB962C8B-B14F-4D97-AF65-F5344CB8AC3E}">
        <p14:creationId xmlns:p14="http://schemas.microsoft.com/office/powerpoint/2010/main" val="2420764316"/>
      </p:ext>
    </p:extLst>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0CA33D839E514D8A1C5661481357F7" ma:contentTypeVersion="6" ma:contentTypeDescription="Create a new document." ma:contentTypeScope="" ma:versionID="874a30fe6adde5097d1654718d05a658">
  <xsd:schema xmlns:xsd="http://www.w3.org/2001/XMLSchema" xmlns:xs="http://www.w3.org/2001/XMLSchema" xmlns:p="http://schemas.microsoft.com/office/2006/metadata/properties" xmlns:ns2="3c16b721-4215-42c3-a45b-7a571b7517df" targetNamespace="http://schemas.microsoft.com/office/2006/metadata/properties" ma:root="true" ma:fieldsID="97f6ec25c5c6fa9c1160be0c44facd9d" ns2:_="">
    <xsd:import namespace="3c16b721-4215-42c3-a45b-7a571b7517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16b721-4215-42c3-a45b-7a571b7517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AFC0A57-3F53-4ED0-B04F-4E355595F80C}"/>
</file>

<file path=customXml/itemProps2.xml><?xml version="1.0" encoding="utf-8"?>
<ds:datastoreItem xmlns:ds="http://schemas.openxmlformats.org/officeDocument/2006/customXml" ds:itemID="{7A02D597-452F-4FC7-9A7B-D4AE875D8363}"/>
</file>

<file path=customXml/itemProps3.xml><?xml version="1.0" encoding="utf-8"?>
<ds:datastoreItem xmlns:ds="http://schemas.openxmlformats.org/officeDocument/2006/customXml" ds:itemID="{81F5B341-4915-4D00-A6D9-0D4016DD241B}"/>
</file>

<file path=docProps/app.xml><?xml version="1.0" encoding="utf-8"?>
<Properties xmlns="http://schemas.openxmlformats.org/officeDocument/2006/extended-properties" xmlns:vt="http://schemas.openxmlformats.org/officeDocument/2006/docPropsVTypes">
  <TotalTime>81</TotalTime>
  <Words>670</Words>
  <Application>Microsoft Office PowerPoint</Application>
  <PresentationFormat>On-screen Show (16:9)</PresentationFormat>
  <Paragraphs>84</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Amatic SC</vt:lpstr>
      <vt:lpstr>Source Code Pro</vt:lpstr>
      <vt:lpstr>Arial</vt:lpstr>
      <vt:lpstr>Beach Day</vt:lpstr>
      <vt:lpstr>Pupil Voice  Johnston C.P. School - 2022</vt:lpstr>
      <vt:lpstr>Contents </vt:lpstr>
      <vt:lpstr>How do we know that we are developing the four purposes…</vt:lpstr>
      <vt:lpstr>What did we learn about? - Unit sample </vt:lpstr>
      <vt:lpstr>Hedge Row Project</vt:lpstr>
      <vt:lpstr>How has our learning of Welsh history changed?</vt:lpstr>
      <vt:lpstr>Here is some of our learning… </vt:lpstr>
      <vt:lpstr>Here is some of our learning… </vt:lpstr>
      <vt:lpstr>Here is some of our learning… </vt:lpstr>
      <vt:lpstr>Here is some of our learning… </vt:lpstr>
      <vt:lpstr>How Else has the outdoors been used?</vt:lpstr>
      <vt:lpstr>Extending the School Day - Active Education</vt:lpstr>
      <vt:lpstr>We asked children what they wanted to do… </vt:lpstr>
      <vt:lpstr>Then we looked at the data and launch our clubs..</vt:lpstr>
      <vt:lpstr>How have after school clubs helped you?</vt:lpstr>
      <vt:lpstr>Jubilee Celebrations</vt:lpstr>
      <vt:lpstr>Tea Party Celebrations  </vt:lpstr>
      <vt:lpstr>What is going to be changing in the future… </vt:lpstr>
      <vt:lpstr>Outdoor Learning</vt:lpstr>
      <vt:lpstr>Any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Pupil Voice  Johnston C.P. School - 2022</dc:title>
  <dc:creator>Ross Williams</dc:creator>
  <cp:lastModifiedBy>R Williams (Johnston CP School)</cp:lastModifiedBy>
  <cp:revision>11</cp:revision>
  <dcterms:modified xsi:type="dcterms:W3CDTF">2022-05-14T08:51:25Z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0x0101002A0CA33D839E514D8A1C5661481357F7</vt:lpwstr>
  </property>
</Properties>
</file>