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77" r:id="rId2"/>
    <p:sldId id="329" r:id="rId3"/>
    <p:sldId id="321" r:id="rId4"/>
    <p:sldId id="325" r:id="rId5"/>
    <p:sldId id="323" r:id="rId6"/>
    <p:sldId id="322" r:id="rId7"/>
    <p:sldId id="333" r:id="rId8"/>
    <p:sldId id="330" r:id="rId9"/>
    <p:sldId id="318" r:id="rId10"/>
    <p:sldId id="331" r:id="rId11"/>
    <p:sldId id="337" r:id="rId12"/>
    <p:sldId id="335" r:id="rId13"/>
    <p:sldId id="336" r:id="rId14"/>
    <p:sldId id="319" r:id="rId15"/>
    <p:sldId id="326" r:id="rId16"/>
    <p:sldId id="324" r:id="rId17"/>
    <p:sldId id="327"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66"/>
    <a:srgbClr val="FFFFCC"/>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070" autoAdjust="0"/>
    <p:restoredTop sz="94660"/>
  </p:normalViewPr>
  <p:slideViewPr>
    <p:cSldViewPr>
      <p:cViewPr varScale="1">
        <p:scale>
          <a:sx n="67" d="100"/>
          <a:sy n="67" d="100"/>
        </p:scale>
        <p:origin x="1675" y="6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EC9E0E-5B6E-47B8-9750-7EE66099E8D4}" type="datetimeFigureOut">
              <a:rPr lang="en-GB" smtClean="0"/>
              <a:t>17/05/2021</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5F8DB5-41F9-4D3E-BE9E-CBD261FA91AD}" type="slidenum">
              <a:rPr lang="en-GB" smtClean="0"/>
              <a:t>‹#›</a:t>
            </a:fld>
            <a:endParaRPr lang="en-GB"/>
          </a:p>
        </p:txBody>
      </p:sp>
    </p:spTree>
    <p:extLst>
      <p:ext uri="{BB962C8B-B14F-4D97-AF65-F5344CB8AC3E}">
        <p14:creationId xmlns:p14="http://schemas.microsoft.com/office/powerpoint/2010/main" val="18538095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b="1" dirty="0" smtClean="0"/>
              <a:t>Risk assessments are important because they help you to:</a:t>
            </a:r>
          </a:p>
          <a:p>
            <a:pPr marL="0" indent="0">
              <a:buNone/>
            </a:pPr>
            <a:endParaRPr lang="en-GB" sz="1200" dirty="0" smtClean="0"/>
          </a:p>
          <a:p>
            <a:r>
              <a:rPr lang="en-GB" sz="1200" dirty="0" smtClean="0"/>
              <a:t>Spot hazards.</a:t>
            </a:r>
          </a:p>
          <a:p>
            <a:r>
              <a:rPr lang="en-GB" sz="1200" dirty="0" smtClean="0"/>
              <a:t>Think about the potential harm.</a:t>
            </a:r>
          </a:p>
          <a:p>
            <a:r>
              <a:rPr lang="en-GB" sz="1200" dirty="0" smtClean="0"/>
              <a:t>Identify people who may be at risk.</a:t>
            </a:r>
          </a:p>
          <a:p>
            <a:r>
              <a:rPr lang="en-GB" sz="1200" dirty="0" smtClean="0"/>
              <a:t>Protect the people at risk.</a:t>
            </a:r>
          </a:p>
          <a:p>
            <a:r>
              <a:rPr lang="en-GB" sz="1200" dirty="0" smtClean="0"/>
              <a:t>Plan the work safely.</a:t>
            </a:r>
          </a:p>
          <a:p>
            <a:r>
              <a:rPr lang="en-GB" sz="1200" dirty="0" smtClean="0"/>
              <a:t>Review existing controls.</a:t>
            </a:r>
          </a:p>
          <a:p>
            <a:r>
              <a:rPr lang="en-GB" sz="1200" dirty="0" smtClean="0"/>
              <a:t>Make improvements.</a:t>
            </a:r>
          </a:p>
          <a:p>
            <a:r>
              <a:rPr lang="en-GB" sz="1200" dirty="0" smtClean="0"/>
              <a:t>Comply with the law.</a:t>
            </a:r>
          </a:p>
          <a:p>
            <a:endParaRPr lang="en-GB" dirty="0"/>
          </a:p>
        </p:txBody>
      </p:sp>
      <p:sp>
        <p:nvSpPr>
          <p:cNvPr id="4" name="Slide Number Placeholder 3"/>
          <p:cNvSpPr>
            <a:spLocks noGrp="1"/>
          </p:cNvSpPr>
          <p:nvPr>
            <p:ph type="sldNum" sz="quarter" idx="10"/>
          </p:nvPr>
        </p:nvSpPr>
        <p:spPr/>
        <p:txBody>
          <a:bodyPr/>
          <a:lstStyle/>
          <a:p>
            <a:fld id="{777A68AE-01C1-4B29-8277-2EE02652BE0B}" type="slidenum">
              <a:rPr lang="en-GB" smtClean="0"/>
              <a:t>1</a:t>
            </a:fld>
            <a:endParaRPr lang="en-GB"/>
          </a:p>
        </p:txBody>
      </p:sp>
    </p:spTree>
    <p:extLst>
      <p:ext uri="{BB962C8B-B14F-4D97-AF65-F5344CB8AC3E}">
        <p14:creationId xmlns:p14="http://schemas.microsoft.com/office/powerpoint/2010/main" val="5530070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F36C5B84-9D51-45DB-89F8-0E874DDAC223}" type="datetimeFigureOut">
              <a:rPr lang="en-GB" smtClean="0"/>
              <a:t>17/05/2021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B30EE45-68DA-4318-885A-D4AB622A9FA3}" type="slidenum">
              <a:rPr lang="en-GB" smtClean="0"/>
              <a:t>‹#›</a:t>
            </a:fld>
            <a:endParaRPr lang="en-GB"/>
          </a:p>
        </p:txBody>
      </p:sp>
    </p:spTree>
    <p:extLst>
      <p:ext uri="{BB962C8B-B14F-4D97-AF65-F5344CB8AC3E}">
        <p14:creationId xmlns:p14="http://schemas.microsoft.com/office/powerpoint/2010/main" val="2119393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36C5B84-9D51-45DB-89F8-0E874DDAC223}" type="datetimeFigureOut">
              <a:rPr lang="en-GB" smtClean="0"/>
              <a:t>17/05/2021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B30EE45-68DA-4318-885A-D4AB622A9FA3}" type="slidenum">
              <a:rPr lang="en-GB" smtClean="0"/>
              <a:t>‹#›</a:t>
            </a:fld>
            <a:endParaRPr lang="en-GB"/>
          </a:p>
        </p:txBody>
      </p:sp>
    </p:spTree>
    <p:extLst>
      <p:ext uri="{BB962C8B-B14F-4D97-AF65-F5344CB8AC3E}">
        <p14:creationId xmlns:p14="http://schemas.microsoft.com/office/powerpoint/2010/main" val="16530875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36C5B84-9D51-45DB-89F8-0E874DDAC223}" type="datetimeFigureOut">
              <a:rPr lang="en-GB" smtClean="0"/>
              <a:t>17/05/2021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B30EE45-68DA-4318-885A-D4AB622A9FA3}" type="slidenum">
              <a:rPr lang="en-GB" smtClean="0"/>
              <a:t>‹#›</a:t>
            </a:fld>
            <a:endParaRPr lang="en-GB"/>
          </a:p>
        </p:txBody>
      </p:sp>
    </p:spTree>
    <p:extLst>
      <p:ext uri="{BB962C8B-B14F-4D97-AF65-F5344CB8AC3E}">
        <p14:creationId xmlns:p14="http://schemas.microsoft.com/office/powerpoint/2010/main" val="30474351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F36C5B84-9D51-45DB-89F8-0E874DDAC223}" type="datetimeFigureOut">
              <a:rPr lang="en-GB" smtClean="0"/>
              <a:t>17/05/2021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B30EE45-68DA-4318-885A-D4AB622A9FA3}" type="slidenum">
              <a:rPr lang="en-GB" smtClean="0"/>
              <a:t>‹#›</a:t>
            </a:fld>
            <a:endParaRPr lang="en-GB"/>
          </a:p>
        </p:txBody>
      </p:sp>
    </p:spTree>
    <p:extLst>
      <p:ext uri="{BB962C8B-B14F-4D97-AF65-F5344CB8AC3E}">
        <p14:creationId xmlns:p14="http://schemas.microsoft.com/office/powerpoint/2010/main" val="22873202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F36C5B84-9D51-45DB-89F8-0E874DDAC223}" type="datetimeFigureOut">
              <a:rPr lang="en-GB" smtClean="0"/>
              <a:t>17/05/2021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B30EE45-68DA-4318-885A-D4AB622A9FA3}" type="slidenum">
              <a:rPr lang="en-GB" smtClean="0"/>
              <a:t>‹#›</a:t>
            </a:fld>
            <a:endParaRPr lang="en-GB"/>
          </a:p>
        </p:txBody>
      </p:sp>
    </p:spTree>
    <p:extLst>
      <p:ext uri="{BB962C8B-B14F-4D97-AF65-F5344CB8AC3E}">
        <p14:creationId xmlns:p14="http://schemas.microsoft.com/office/powerpoint/2010/main" val="8971062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F36C5B84-9D51-45DB-89F8-0E874DDAC223}" type="datetimeFigureOut">
              <a:rPr lang="en-GB" smtClean="0"/>
              <a:t>17/05/2021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B30EE45-68DA-4318-885A-D4AB622A9FA3}" type="slidenum">
              <a:rPr lang="en-GB" smtClean="0"/>
              <a:t>‹#›</a:t>
            </a:fld>
            <a:endParaRPr lang="en-GB"/>
          </a:p>
        </p:txBody>
      </p:sp>
    </p:spTree>
    <p:extLst>
      <p:ext uri="{BB962C8B-B14F-4D97-AF65-F5344CB8AC3E}">
        <p14:creationId xmlns:p14="http://schemas.microsoft.com/office/powerpoint/2010/main" val="34072876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6C5B84-9D51-45DB-89F8-0E874DDAC223}" type="datetimeFigureOut">
              <a:rPr lang="en-GB" smtClean="0"/>
              <a:t>17/05/2021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B30EE45-68DA-4318-885A-D4AB622A9FA3}" type="slidenum">
              <a:rPr lang="en-GB" smtClean="0"/>
              <a:t>‹#›</a:t>
            </a:fld>
            <a:endParaRPr lang="en-GB"/>
          </a:p>
        </p:txBody>
      </p:sp>
    </p:spTree>
    <p:extLst>
      <p:ext uri="{BB962C8B-B14F-4D97-AF65-F5344CB8AC3E}">
        <p14:creationId xmlns:p14="http://schemas.microsoft.com/office/powerpoint/2010/main" val="35223872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6C5B84-9D51-45DB-89F8-0E874DDAC223}" type="datetimeFigureOut">
              <a:rPr lang="en-GB" smtClean="0"/>
              <a:t>17/05/2021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B30EE45-68DA-4318-885A-D4AB622A9FA3}" type="slidenum">
              <a:rPr lang="en-GB" smtClean="0"/>
              <a:t>‹#›</a:t>
            </a:fld>
            <a:endParaRPr lang="en-GB"/>
          </a:p>
        </p:txBody>
      </p:sp>
    </p:spTree>
    <p:extLst>
      <p:ext uri="{BB962C8B-B14F-4D97-AF65-F5344CB8AC3E}">
        <p14:creationId xmlns:p14="http://schemas.microsoft.com/office/powerpoint/2010/main" val="11598135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6C5B84-9D51-45DB-89F8-0E874DDAC223}" type="datetimeFigureOut">
              <a:rPr lang="en-GB" smtClean="0"/>
              <a:t>17/05/2021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B30EE45-68DA-4318-885A-D4AB622A9FA3}" type="slidenum">
              <a:rPr lang="en-GB" smtClean="0"/>
              <a:t>‹#›</a:t>
            </a:fld>
            <a:endParaRPr lang="en-GB"/>
          </a:p>
        </p:txBody>
      </p:sp>
    </p:spTree>
    <p:extLst>
      <p:ext uri="{BB962C8B-B14F-4D97-AF65-F5344CB8AC3E}">
        <p14:creationId xmlns:p14="http://schemas.microsoft.com/office/powerpoint/2010/main" val="27405660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36C5B84-9D51-45DB-89F8-0E874DDAC223}" type="datetimeFigureOut">
              <a:rPr lang="en-GB" smtClean="0"/>
              <a:t>17/05/2021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B30EE45-68DA-4318-885A-D4AB622A9FA3}" type="slidenum">
              <a:rPr lang="en-GB" smtClean="0"/>
              <a:t>‹#›</a:t>
            </a:fld>
            <a:endParaRPr lang="en-GB"/>
          </a:p>
        </p:txBody>
      </p:sp>
    </p:spTree>
    <p:extLst>
      <p:ext uri="{BB962C8B-B14F-4D97-AF65-F5344CB8AC3E}">
        <p14:creationId xmlns:p14="http://schemas.microsoft.com/office/powerpoint/2010/main" val="27442618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36C5B84-9D51-45DB-89F8-0E874DDAC223}" type="datetimeFigureOut">
              <a:rPr lang="en-GB" smtClean="0"/>
              <a:t>17/05/2021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B30EE45-68DA-4318-885A-D4AB622A9FA3}" type="slidenum">
              <a:rPr lang="en-GB" smtClean="0"/>
              <a:t>‹#›</a:t>
            </a:fld>
            <a:endParaRPr lang="en-GB"/>
          </a:p>
        </p:txBody>
      </p:sp>
    </p:spTree>
    <p:extLst>
      <p:ext uri="{BB962C8B-B14F-4D97-AF65-F5344CB8AC3E}">
        <p14:creationId xmlns:p14="http://schemas.microsoft.com/office/powerpoint/2010/main" val="22878525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6C5B84-9D51-45DB-89F8-0E874DDAC223}" type="datetimeFigureOut">
              <a:rPr lang="en-GB" smtClean="0"/>
              <a:t>17/05/2021</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30EE45-68DA-4318-885A-D4AB622A9FA3}" type="slidenum">
              <a:rPr lang="en-GB" smtClean="0"/>
              <a:t>‹#›</a:t>
            </a:fld>
            <a:endParaRPr lang="en-GB"/>
          </a:p>
        </p:txBody>
      </p:sp>
    </p:spTree>
    <p:extLst>
      <p:ext uri="{BB962C8B-B14F-4D97-AF65-F5344CB8AC3E}">
        <p14:creationId xmlns:p14="http://schemas.microsoft.com/office/powerpoint/2010/main" val="905329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2.pn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2.pn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0.jpe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2.pn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2.jpe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2.png"/><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3.png"/><Relationship Id="rId7"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2.png"/><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3.png"/><Relationship Id="rId7"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2.png"/><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0.jpe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2.png"/><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png"/><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4.jpe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4.jpe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png"/><Relationship Id="rId4" Type="http://schemas.openxmlformats.org/officeDocument/2006/relationships/image" Target="../media/image4.jpe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png"/><Relationship Id="rId4" Type="http://schemas.openxmlformats.org/officeDocument/2006/relationships/image" Target="../media/image4.jpeg"/></Relationships>
</file>

<file path=ppt/slides/_rels/slide15.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3.png"/><Relationship Id="rId7" Type="http://schemas.openxmlformats.org/officeDocument/2006/relationships/image" Target="../media/image25.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png"/><Relationship Id="rId10" Type="http://schemas.openxmlformats.org/officeDocument/2006/relationships/image" Target="../media/image28.png"/><Relationship Id="rId4" Type="http://schemas.openxmlformats.org/officeDocument/2006/relationships/image" Target="../media/image4.jpeg"/><Relationship Id="rId9" Type="http://schemas.openxmlformats.org/officeDocument/2006/relationships/image" Target="../media/image27.JPG"/></Relationships>
</file>

<file path=ppt/slides/_rels/slide16.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3.png"/><Relationship Id="rId7" Type="http://schemas.openxmlformats.org/officeDocument/2006/relationships/image" Target="../media/image30.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29.jpeg"/><Relationship Id="rId5" Type="http://schemas.openxmlformats.org/officeDocument/2006/relationships/image" Target="../media/image2.png"/><Relationship Id="rId4" Type="http://schemas.openxmlformats.org/officeDocument/2006/relationships/image" Target="../media/image4.jpe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4.xml"/><Relationship Id="rId6" Type="http://schemas.openxmlformats.org/officeDocument/2006/relationships/image" Target="../media/image32.png"/><Relationship Id="rId5" Type="http://schemas.openxmlformats.org/officeDocument/2006/relationships/image" Target="../media/image2.png"/><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p:nvPr/>
        </p:nvPicPr>
        <p:blipFill>
          <a:blip r:embed="rId3" cstate="print">
            <a:extLst>
              <a:ext uri="{28A0092B-C50C-407E-A947-70E740481C1C}">
                <a14:useLocalDpi xmlns:a14="http://schemas.microsoft.com/office/drawing/2010/main" val="0"/>
              </a:ext>
            </a:extLst>
          </a:blip>
          <a:stretch>
            <a:fillRect/>
          </a:stretch>
        </p:blipFill>
        <p:spPr>
          <a:xfrm>
            <a:off x="0" y="4531575"/>
            <a:ext cx="9144000" cy="2327586"/>
          </a:xfrm>
          <a:prstGeom prst="rect">
            <a:avLst/>
          </a:prstGeom>
        </p:spPr>
      </p:pic>
      <p:pic>
        <p:nvPicPr>
          <p:cNvPr id="8" name="Picture 7"/>
          <p:cNvPicPr>
            <a:picLocks noChangeAspect="1"/>
          </p:cNvPicPr>
          <p:nvPr/>
        </p:nvPicPr>
        <p:blipFill>
          <a:blip r:embed="rId4"/>
          <a:stretch>
            <a:fillRect/>
          </a:stretch>
        </p:blipFill>
        <p:spPr>
          <a:xfrm>
            <a:off x="2193420" y="5069802"/>
            <a:ext cx="2085013" cy="225572"/>
          </a:xfrm>
          <a:prstGeom prst="rect">
            <a:avLst/>
          </a:prstGeom>
        </p:spPr>
      </p:pic>
      <p:pic>
        <p:nvPicPr>
          <p:cNvPr id="9" name="Picture 8"/>
          <p:cNvPicPr>
            <a:picLocks noChangeAspect="1"/>
          </p:cNvPicPr>
          <p:nvPr/>
        </p:nvPicPr>
        <p:blipFill>
          <a:blip r:embed="rId5"/>
          <a:stretch>
            <a:fillRect/>
          </a:stretch>
        </p:blipFill>
        <p:spPr>
          <a:xfrm>
            <a:off x="5390730" y="5020325"/>
            <a:ext cx="1459441" cy="550097"/>
          </a:xfrm>
          <a:prstGeom prst="rect">
            <a:avLst/>
          </a:prstGeom>
        </p:spPr>
      </p:pic>
      <p:pic>
        <p:nvPicPr>
          <p:cNvPr id="10" name="Picture 9"/>
          <p:cNvPicPr/>
          <p:nvPr/>
        </p:nvPicPr>
        <p:blipFill>
          <a:blip r:embed="rId6" cstate="print">
            <a:extLst>
              <a:ext uri="{28A0092B-C50C-407E-A947-70E740481C1C}">
                <a14:useLocalDpi xmlns:a14="http://schemas.microsoft.com/office/drawing/2010/main" val="0"/>
              </a:ext>
            </a:extLst>
          </a:blip>
          <a:stretch>
            <a:fillRect/>
          </a:stretch>
        </p:blipFill>
        <p:spPr>
          <a:xfrm>
            <a:off x="4113250" y="5250850"/>
            <a:ext cx="1111885" cy="1111885"/>
          </a:xfrm>
          <a:prstGeom prst="rect">
            <a:avLst/>
          </a:prstGeom>
        </p:spPr>
      </p:pic>
      <p:sp>
        <p:nvSpPr>
          <p:cNvPr id="5" name="Title 4"/>
          <p:cNvSpPr>
            <a:spLocks noGrp="1"/>
          </p:cNvSpPr>
          <p:nvPr>
            <p:ph type="ctrTitle"/>
          </p:nvPr>
        </p:nvSpPr>
        <p:spPr>
          <a:xfrm>
            <a:off x="683568" y="1411195"/>
            <a:ext cx="7772400" cy="1470025"/>
          </a:xfrm>
        </p:spPr>
        <p:txBody>
          <a:bodyPr>
            <a:normAutofit fontScale="90000"/>
          </a:bodyPr>
          <a:lstStyle/>
          <a:p>
            <a:pPr marL="0" indent="0">
              <a:lnSpc>
                <a:spcPct val="120000"/>
              </a:lnSpc>
            </a:pPr>
            <a:r>
              <a:rPr lang="en-GB" sz="4800" b="1" dirty="0" smtClean="0"/>
              <a:t>St </a:t>
            </a:r>
            <a:r>
              <a:rPr lang="en-GB" sz="4800" b="1" dirty="0" err="1" smtClean="0"/>
              <a:t>Telio’s</a:t>
            </a:r>
            <a:r>
              <a:rPr lang="en-GB" sz="4800" b="1" dirty="0" smtClean="0"/>
              <a:t> Catholic Church Tenby</a:t>
            </a:r>
            <a:r>
              <a:rPr lang="en-GB" sz="4800" b="1" dirty="0"/>
              <a:t/>
            </a:r>
            <a:br>
              <a:rPr lang="en-GB" sz="4800" b="1" dirty="0"/>
            </a:br>
            <a:r>
              <a:rPr lang="en-GB" sz="4800" b="1" dirty="0" smtClean="0"/>
              <a:t>Developing </a:t>
            </a:r>
            <a:r>
              <a:rPr lang="en-GB" sz="4800" b="1" dirty="0"/>
              <a:t>School </a:t>
            </a:r>
            <a:r>
              <a:rPr lang="en-GB" sz="4800" b="1" dirty="0" smtClean="0"/>
              <a:t>Grounds</a:t>
            </a:r>
            <a:r>
              <a:rPr lang="en-GB" sz="4800" b="1" dirty="0"/>
              <a:t/>
            </a:r>
            <a:br>
              <a:rPr lang="en-GB" sz="4800" b="1" dirty="0"/>
            </a:br>
            <a:endParaRPr lang="en-GB" dirty="0"/>
          </a:p>
        </p:txBody>
      </p:sp>
      <p:sp>
        <p:nvSpPr>
          <p:cNvPr id="6" name="Subtitle 5"/>
          <p:cNvSpPr>
            <a:spLocks noGrp="1"/>
          </p:cNvSpPr>
          <p:nvPr>
            <p:ph type="subTitle" idx="1"/>
          </p:nvPr>
        </p:nvSpPr>
        <p:spPr>
          <a:xfrm>
            <a:off x="1375688" y="2796174"/>
            <a:ext cx="6587008" cy="2331874"/>
          </a:xfrm>
        </p:spPr>
        <p:txBody>
          <a:bodyPr>
            <a:normAutofit/>
          </a:bodyPr>
          <a:lstStyle/>
          <a:p>
            <a:r>
              <a:rPr lang="en-GB" dirty="0"/>
              <a:t>Exploring how school grounds can be transformed to create outdoor learning opportunities for </a:t>
            </a:r>
            <a:r>
              <a:rPr lang="en-GB" dirty="0" smtClean="0"/>
              <a:t>students. </a:t>
            </a:r>
            <a:endParaRPr lang="en-GB" dirty="0"/>
          </a:p>
        </p:txBody>
      </p:sp>
    </p:spTree>
    <p:extLst>
      <p:ext uri="{BB962C8B-B14F-4D97-AF65-F5344CB8AC3E}">
        <p14:creationId xmlns:p14="http://schemas.microsoft.com/office/powerpoint/2010/main" val="35496743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p:nvPr/>
        </p:nvPicPr>
        <p:blipFill>
          <a:blip r:embed="rId2" cstate="print">
            <a:extLst>
              <a:ext uri="{28A0092B-C50C-407E-A947-70E740481C1C}">
                <a14:useLocalDpi xmlns:a14="http://schemas.microsoft.com/office/drawing/2010/main" val="0"/>
              </a:ext>
            </a:extLst>
          </a:blip>
          <a:stretch>
            <a:fillRect/>
          </a:stretch>
        </p:blipFill>
        <p:spPr>
          <a:xfrm>
            <a:off x="0" y="4531575"/>
            <a:ext cx="9144000" cy="2327586"/>
          </a:xfrm>
          <a:prstGeom prst="rect">
            <a:avLst/>
          </a:prstGeom>
        </p:spPr>
      </p:pic>
      <p:sp>
        <p:nvSpPr>
          <p:cNvPr id="2"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11" name="Picture 10"/>
          <p:cNvPicPr>
            <a:picLocks noChangeAspect="1"/>
          </p:cNvPicPr>
          <p:nvPr/>
        </p:nvPicPr>
        <p:blipFill>
          <a:blip r:embed="rId3"/>
          <a:stretch>
            <a:fillRect/>
          </a:stretch>
        </p:blipFill>
        <p:spPr>
          <a:xfrm>
            <a:off x="5398454" y="5250850"/>
            <a:ext cx="1459441" cy="550097"/>
          </a:xfrm>
          <a:prstGeom prst="rect">
            <a:avLst/>
          </a:prstGeom>
        </p:spPr>
      </p:pic>
      <p:pic>
        <p:nvPicPr>
          <p:cNvPr id="15" name="Picture 14"/>
          <p:cNvPicPr/>
          <p:nvPr/>
        </p:nvPicPr>
        <p:blipFill>
          <a:blip r:embed="rId4" cstate="print">
            <a:extLst>
              <a:ext uri="{28A0092B-C50C-407E-A947-70E740481C1C}">
                <a14:useLocalDpi xmlns:a14="http://schemas.microsoft.com/office/drawing/2010/main" val="0"/>
              </a:ext>
            </a:extLst>
          </a:blip>
          <a:stretch>
            <a:fillRect/>
          </a:stretch>
        </p:blipFill>
        <p:spPr>
          <a:xfrm>
            <a:off x="4113250" y="5250850"/>
            <a:ext cx="1111885" cy="1111885"/>
          </a:xfrm>
          <a:prstGeom prst="rect">
            <a:avLst/>
          </a:prstGeom>
        </p:spPr>
      </p:pic>
      <p:sp>
        <p:nvSpPr>
          <p:cNvPr id="4" name="Title 3"/>
          <p:cNvSpPr>
            <a:spLocks noGrp="1"/>
          </p:cNvSpPr>
          <p:nvPr>
            <p:ph type="title"/>
          </p:nvPr>
        </p:nvSpPr>
        <p:spPr>
          <a:xfrm>
            <a:off x="457200" y="117994"/>
            <a:ext cx="8229600" cy="1143000"/>
          </a:xfrm>
        </p:spPr>
        <p:txBody>
          <a:bodyPr/>
          <a:lstStyle/>
          <a:p>
            <a:r>
              <a:rPr lang="en-GB" dirty="0" smtClean="0"/>
              <a:t>What you’ve got…</a:t>
            </a:r>
            <a:endParaRPr lang="en-GB" dirty="0"/>
          </a:p>
        </p:txBody>
      </p:sp>
      <p:pic>
        <p:nvPicPr>
          <p:cNvPr id="10" name="Picture 9"/>
          <p:cNvPicPr>
            <a:picLocks noChangeAspect="1"/>
          </p:cNvPicPr>
          <p:nvPr/>
        </p:nvPicPr>
        <p:blipFill>
          <a:blip r:embed="rId5"/>
          <a:stretch>
            <a:fillRect/>
          </a:stretch>
        </p:blipFill>
        <p:spPr>
          <a:xfrm>
            <a:off x="2267744" y="5335369"/>
            <a:ext cx="2085013" cy="225572"/>
          </a:xfrm>
          <a:prstGeom prst="rect">
            <a:avLst/>
          </a:prstGeom>
        </p:spPr>
      </p:pic>
      <p:pic>
        <p:nvPicPr>
          <p:cNvPr id="6" name="Content Placeholder 5"/>
          <p:cNvPicPr>
            <a:picLocks noGrp="1" noChangeAspect="1"/>
          </p:cNvPicPr>
          <p:nvPr>
            <p:ph idx="1"/>
          </p:nvPr>
        </p:nvPicPr>
        <p:blipFill>
          <a:blip r:embed="rId6" cstate="print">
            <a:extLst>
              <a:ext uri="{28A0092B-C50C-407E-A947-70E740481C1C}">
                <a14:useLocalDpi xmlns:a14="http://schemas.microsoft.com/office/drawing/2010/main" val="0"/>
              </a:ext>
            </a:extLst>
          </a:blip>
          <a:stretch>
            <a:fillRect/>
          </a:stretch>
        </p:blipFill>
        <p:spPr>
          <a:xfrm>
            <a:off x="438897" y="1538122"/>
            <a:ext cx="3604349" cy="2703262"/>
          </a:xfrm>
        </p:spPr>
      </p:pic>
      <p:pic>
        <p:nvPicPr>
          <p:cNvPr id="7" name="Picture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987178" y="1508926"/>
            <a:ext cx="3699622" cy="2774717"/>
          </a:xfrm>
          <a:prstGeom prst="rect">
            <a:avLst/>
          </a:prstGeom>
        </p:spPr>
      </p:pic>
    </p:spTree>
    <p:extLst>
      <p:ext uri="{BB962C8B-B14F-4D97-AF65-F5344CB8AC3E}">
        <p14:creationId xmlns:p14="http://schemas.microsoft.com/office/powerpoint/2010/main" val="39876964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p:nvPr/>
        </p:nvPicPr>
        <p:blipFill>
          <a:blip r:embed="rId2" cstate="print">
            <a:extLst>
              <a:ext uri="{28A0092B-C50C-407E-A947-70E740481C1C}">
                <a14:useLocalDpi xmlns:a14="http://schemas.microsoft.com/office/drawing/2010/main" val="0"/>
              </a:ext>
            </a:extLst>
          </a:blip>
          <a:stretch>
            <a:fillRect/>
          </a:stretch>
        </p:blipFill>
        <p:spPr>
          <a:xfrm>
            <a:off x="0" y="4531575"/>
            <a:ext cx="9144000" cy="2327586"/>
          </a:xfrm>
          <a:prstGeom prst="rect">
            <a:avLst/>
          </a:prstGeom>
        </p:spPr>
      </p:pic>
      <p:sp>
        <p:nvSpPr>
          <p:cNvPr id="2"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11" name="Picture 10"/>
          <p:cNvPicPr>
            <a:picLocks noChangeAspect="1"/>
          </p:cNvPicPr>
          <p:nvPr/>
        </p:nvPicPr>
        <p:blipFill>
          <a:blip r:embed="rId3"/>
          <a:stretch>
            <a:fillRect/>
          </a:stretch>
        </p:blipFill>
        <p:spPr>
          <a:xfrm>
            <a:off x="5398454" y="5250850"/>
            <a:ext cx="1459441" cy="550097"/>
          </a:xfrm>
          <a:prstGeom prst="rect">
            <a:avLst/>
          </a:prstGeom>
        </p:spPr>
      </p:pic>
      <p:pic>
        <p:nvPicPr>
          <p:cNvPr id="15" name="Picture 14"/>
          <p:cNvPicPr/>
          <p:nvPr/>
        </p:nvPicPr>
        <p:blipFill>
          <a:blip r:embed="rId4" cstate="print">
            <a:extLst>
              <a:ext uri="{28A0092B-C50C-407E-A947-70E740481C1C}">
                <a14:useLocalDpi xmlns:a14="http://schemas.microsoft.com/office/drawing/2010/main" val="0"/>
              </a:ext>
            </a:extLst>
          </a:blip>
          <a:stretch>
            <a:fillRect/>
          </a:stretch>
        </p:blipFill>
        <p:spPr>
          <a:xfrm>
            <a:off x="4113250" y="5250850"/>
            <a:ext cx="1111885" cy="1111885"/>
          </a:xfrm>
          <a:prstGeom prst="rect">
            <a:avLst/>
          </a:prstGeom>
        </p:spPr>
      </p:pic>
      <p:sp>
        <p:nvSpPr>
          <p:cNvPr id="4" name="Title 3"/>
          <p:cNvSpPr>
            <a:spLocks noGrp="1"/>
          </p:cNvSpPr>
          <p:nvPr>
            <p:ph type="title"/>
          </p:nvPr>
        </p:nvSpPr>
        <p:spPr>
          <a:xfrm>
            <a:off x="457200" y="117994"/>
            <a:ext cx="8229600" cy="1143000"/>
          </a:xfrm>
        </p:spPr>
        <p:txBody>
          <a:bodyPr/>
          <a:lstStyle/>
          <a:p>
            <a:r>
              <a:rPr lang="en-GB" dirty="0" smtClean="0"/>
              <a:t>Shelter</a:t>
            </a:r>
            <a:endParaRPr lang="en-GB" dirty="0"/>
          </a:p>
        </p:txBody>
      </p:sp>
      <p:pic>
        <p:nvPicPr>
          <p:cNvPr id="10" name="Picture 9"/>
          <p:cNvPicPr>
            <a:picLocks noChangeAspect="1"/>
          </p:cNvPicPr>
          <p:nvPr/>
        </p:nvPicPr>
        <p:blipFill>
          <a:blip r:embed="rId5"/>
          <a:stretch>
            <a:fillRect/>
          </a:stretch>
        </p:blipFill>
        <p:spPr>
          <a:xfrm>
            <a:off x="2267744" y="5335369"/>
            <a:ext cx="2085013" cy="225572"/>
          </a:xfrm>
          <a:prstGeom prst="rect">
            <a:avLst/>
          </a:prstGeom>
        </p:spPr>
      </p:pic>
      <p:pic>
        <p:nvPicPr>
          <p:cNvPr id="6146" name="Picture 2" descr="Benefits of Outdoor Learning in Secondary Schools | Able Canopie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3968" y="1563665"/>
            <a:ext cx="3639203" cy="2729402"/>
          </a:xfrm>
          <a:prstGeom prst="rect">
            <a:avLst/>
          </a:prstGeom>
          <a:noFill/>
          <a:extLst>
            <a:ext uri="{909E8E84-426E-40DD-AFC4-6F175D3DCCD1}">
              <a14:hiddenFill xmlns:a14="http://schemas.microsoft.com/office/drawing/2010/main">
                <a:solidFill>
                  <a:srgbClr val="FFFFFF"/>
                </a:solidFill>
              </a14:hiddenFill>
            </a:ext>
          </a:extLst>
        </p:spPr>
      </p:pic>
      <p:pic>
        <p:nvPicPr>
          <p:cNvPr id="16" name="Content Placeholder 15"/>
          <p:cNvPicPr>
            <a:picLocks noGrp="1" noChangeAspect="1"/>
          </p:cNvPicPr>
          <p:nvPr>
            <p:ph idx="1"/>
          </p:nvPr>
        </p:nvPicPr>
        <p:blipFill>
          <a:blip r:embed="rId7"/>
          <a:stretch>
            <a:fillRect/>
          </a:stretch>
        </p:blipFill>
        <p:spPr>
          <a:xfrm>
            <a:off x="4401139" y="1531055"/>
            <a:ext cx="4285661" cy="3212457"/>
          </a:xfrm>
          <a:prstGeom prst="rect">
            <a:avLst/>
          </a:prstGeom>
        </p:spPr>
      </p:pic>
    </p:spTree>
    <p:extLst>
      <p:ext uri="{BB962C8B-B14F-4D97-AF65-F5344CB8AC3E}">
        <p14:creationId xmlns:p14="http://schemas.microsoft.com/office/powerpoint/2010/main" val="36770190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p:nvPr/>
        </p:nvPicPr>
        <p:blipFill>
          <a:blip r:embed="rId2" cstate="print">
            <a:extLst>
              <a:ext uri="{28A0092B-C50C-407E-A947-70E740481C1C}">
                <a14:useLocalDpi xmlns:a14="http://schemas.microsoft.com/office/drawing/2010/main" val="0"/>
              </a:ext>
            </a:extLst>
          </a:blip>
          <a:stretch>
            <a:fillRect/>
          </a:stretch>
        </p:blipFill>
        <p:spPr>
          <a:xfrm>
            <a:off x="0" y="4531575"/>
            <a:ext cx="9144000" cy="2327586"/>
          </a:xfrm>
          <a:prstGeom prst="rect">
            <a:avLst/>
          </a:prstGeom>
        </p:spPr>
      </p:pic>
      <p:sp>
        <p:nvSpPr>
          <p:cNvPr id="2"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11" name="Picture 10"/>
          <p:cNvPicPr>
            <a:picLocks noChangeAspect="1"/>
          </p:cNvPicPr>
          <p:nvPr/>
        </p:nvPicPr>
        <p:blipFill>
          <a:blip r:embed="rId3"/>
          <a:stretch>
            <a:fillRect/>
          </a:stretch>
        </p:blipFill>
        <p:spPr>
          <a:xfrm>
            <a:off x="5398454" y="5250850"/>
            <a:ext cx="1459441" cy="550097"/>
          </a:xfrm>
          <a:prstGeom prst="rect">
            <a:avLst/>
          </a:prstGeom>
        </p:spPr>
      </p:pic>
      <p:pic>
        <p:nvPicPr>
          <p:cNvPr id="15" name="Picture 14"/>
          <p:cNvPicPr/>
          <p:nvPr/>
        </p:nvPicPr>
        <p:blipFill>
          <a:blip r:embed="rId4" cstate="print">
            <a:extLst>
              <a:ext uri="{28A0092B-C50C-407E-A947-70E740481C1C}">
                <a14:useLocalDpi xmlns:a14="http://schemas.microsoft.com/office/drawing/2010/main" val="0"/>
              </a:ext>
            </a:extLst>
          </a:blip>
          <a:stretch>
            <a:fillRect/>
          </a:stretch>
        </p:blipFill>
        <p:spPr>
          <a:xfrm>
            <a:off x="4113250" y="5250850"/>
            <a:ext cx="1111885" cy="1111885"/>
          </a:xfrm>
          <a:prstGeom prst="rect">
            <a:avLst/>
          </a:prstGeom>
        </p:spPr>
      </p:pic>
      <p:sp>
        <p:nvSpPr>
          <p:cNvPr id="4" name="Title 3"/>
          <p:cNvSpPr>
            <a:spLocks noGrp="1"/>
          </p:cNvSpPr>
          <p:nvPr>
            <p:ph type="title"/>
          </p:nvPr>
        </p:nvSpPr>
        <p:spPr>
          <a:xfrm>
            <a:off x="457200" y="117994"/>
            <a:ext cx="8229600" cy="1143000"/>
          </a:xfrm>
        </p:spPr>
        <p:txBody>
          <a:bodyPr/>
          <a:lstStyle/>
          <a:p>
            <a:r>
              <a:rPr lang="en-GB" dirty="0" smtClean="0"/>
              <a:t>Shelter</a:t>
            </a:r>
            <a:endParaRPr lang="en-GB" dirty="0"/>
          </a:p>
        </p:txBody>
      </p:sp>
      <p:pic>
        <p:nvPicPr>
          <p:cNvPr id="10" name="Picture 9"/>
          <p:cNvPicPr>
            <a:picLocks noChangeAspect="1"/>
          </p:cNvPicPr>
          <p:nvPr/>
        </p:nvPicPr>
        <p:blipFill>
          <a:blip r:embed="rId5"/>
          <a:stretch>
            <a:fillRect/>
          </a:stretch>
        </p:blipFill>
        <p:spPr>
          <a:xfrm>
            <a:off x="2267744" y="5335369"/>
            <a:ext cx="2085013" cy="225572"/>
          </a:xfrm>
          <a:prstGeom prst="rect">
            <a:avLst/>
          </a:prstGeom>
        </p:spPr>
      </p:pic>
      <p:pic>
        <p:nvPicPr>
          <p:cNvPr id="16" name="Picture 2" descr="https://www.hideouthouse.com/wp-content/uploads/2015/05/shade_10.jpg"/>
          <p:cNvPicPr>
            <a:picLocks noGrp="1" noChangeAspect="1" noChangeArrowheads="1"/>
          </p:cNvPicPr>
          <p:nvPr>
            <p:ph idx="1"/>
          </p:nvPr>
        </p:nvPicPr>
        <p:blipFill>
          <a:blip r:embed="rId6">
            <a:extLst>
              <a:ext uri="{28A0092B-C50C-407E-A947-70E740481C1C}">
                <a14:useLocalDpi xmlns:a14="http://schemas.microsoft.com/office/drawing/2010/main" val="0"/>
              </a:ext>
            </a:extLst>
          </a:blip>
          <a:srcRect/>
          <a:stretch>
            <a:fillRect/>
          </a:stretch>
        </p:blipFill>
        <p:spPr bwMode="auto">
          <a:xfrm>
            <a:off x="5209922" y="1980269"/>
            <a:ext cx="3644342" cy="2429561"/>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DD SuperLight Tarp"/>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2492" y="1270215"/>
            <a:ext cx="3490504" cy="34905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778193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p:nvPr/>
        </p:nvPicPr>
        <p:blipFill>
          <a:blip r:embed="rId2" cstate="print">
            <a:extLst>
              <a:ext uri="{28A0092B-C50C-407E-A947-70E740481C1C}">
                <a14:useLocalDpi xmlns:a14="http://schemas.microsoft.com/office/drawing/2010/main" val="0"/>
              </a:ext>
            </a:extLst>
          </a:blip>
          <a:stretch>
            <a:fillRect/>
          </a:stretch>
        </p:blipFill>
        <p:spPr>
          <a:xfrm>
            <a:off x="0" y="4531575"/>
            <a:ext cx="9144000" cy="2327586"/>
          </a:xfrm>
          <a:prstGeom prst="rect">
            <a:avLst/>
          </a:prstGeom>
        </p:spPr>
      </p:pic>
      <p:sp>
        <p:nvSpPr>
          <p:cNvPr id="2"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11" name="Picture 10"/>
          <p:cNvPicPr>
            <a:picLocks noChangeAspect="1"/>
          </p:cNvPicPr>
          <p:nvPr/>
        </p:nvPicPr>
        <p:blipFill>
          <a:blip r:embed="rId3"/>
          <a:stretch>
            <a:fillRect/>
          </a:stretch>
        </p:blipFill>
        <p:spPr>
          <a:xfrm>
            <a:off x="5398454" y="5250850"/>
            <a:ext cx="1459441" cy="550097"/>
          </a:xfrm>
          <a:prstGeom prst="rect">
            <a:avLst/>
          </a:prstGeom>
        </p:spPr>
      </p:pic>
      <p:pic>
        <p:nvPicPr>
          <p:cNvPr id="15" name="Picture 14"/>
          <p:cNvPicPr/>
          <p:nvPr/>
        </p:nvPicPr>
        <p:blipFill>
          <a:blip r:embed="rId4" cstate="print">
            <a:extLst>
              <a:ext uri="{28A0092B-C50C-407E-A947-70E740481C1C}">
                <a14:useLocalDpi xmlns:a14="http://schemas.microsoft.com/office/drawing/2010/main" val="0"/>
              </a:ext>
            </a:extLst>
          </a:blip>
          <a:stretch>
            <a:fillRect/>
          </a:stretch>
        </p:blipFill>
        <p:spPr>
          <a:xfrm>
            <a:off x="4113250" y="5250850"/>
            <a:ext cx="1111885" cy="1111885"/>
          </a:xfrm>
          <a:prstGeom prst="rect">
            <a:avLst/>
          </a:prstGeom>
        </p:spPr>
      </p:pic>
      <p:sp>
        <p:nvSpPr>
          <p:cNvPr id="4" name="Title 3"/>
          <p:cNvSpPr>
            <a:spLocks noGrp="1"/>
          </p:cNvSpPr>
          <p:nvPr>
            <p:ph type="title"/>
          </p:nvPr>
        </p:nvSpPr>
        <p:spPr>
          <a:xfrm>
            <a:off x="457200" y="117994"/>
            <a:ext cx="8229600" cy="1143000"/>
          </a:xfrm>
        </p:spPr>
        <p:txBody>
          <a:bodyPr/>
          <a:lstStyle/>
          <a:p>
            <a:r>
              <a:rPr lang="en-GB" dirty="0" smtClean="0"/>
              <a:t>Loose Parts Circle</a:t>
            </a:r>
            <a:endParaRPr lang="en-GB" dirty="0"/>
          </a:p>
        </p:txBody>
      </p:sp>
      <p:pic>
        <p:nvPicPr>
          <p:cNvPr id="10" name="Picture 9"/>
          <p:cNvPicPr>
            <a:picLocks noChangeAspect="1"/>
          </p:cNvPicPr>
          <p:nvPr/>
        </p:nvPicPr>
        <p:blipFill>
          <a:blip r:embed="rId5"/>
          <a:stretch>
            <a:fillRect/>
          </a:stretch>
        </p:blipFill>
        <p:spPr>
          <a:xfrm>
            <a:off x="2267744" y="5335369"/>
            <a:ext cx="2085013" cy="225572"/>
          </a:xfrm>
          <a:prstGeom prst="rect">
            <a:avLst/>
          </a:prstGeom>
        </p:spPr>
      </p:pic>
      <p:pic>
        <p:nvPicPr>
          <p:cNvPr id="5" name="Picture 4"/>
          <p:cNvPicPr>
            <a:picLocks noChangeAspect="1"/>
          </p:cNvPicPr>
          <p:nvPr/>
        </p:nvPicPr>
        <p:blipFill>
          <a:blip r:embed="rId6"/>
          <a:stretch>
            <a:fillRect/>
          </a:stretch>
        </p:blipFill>
        <p:spPr>
          <a:xfrm>
            <a:off x="91365" y="2124124"/>
            <a:ext cx="4352757" cy="1872899"/>
          </a:xfrm>
          <a:prstGeom prst="rect">
            <a:avLst/>
          </a:prstGeom>
        </p:spPr>
      </p:pic>
      <p:pic>
        <p:nvPicPr>
          <p:cNvPr id="4098" name="Picture 2" descr="Logs - 100cm"/>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98198" y="1494884"/>
            <a:ext cx="3519394" cy="35193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22702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p:nvPr/>
        </p:nvPicPr>
        <p:blipFill>
          <a:blip r:embed="rId2" cstate="print">
            <a:extLst>
              <a:ext uri="{28A0092B-C50C-407E-A947-70E740481C1C}">
                <a14:useLocalDpi xmlns:a14="http://schemas.microsoft.com/office/drawing/2010/main" val="0"/>
              </a:ext>
            </a:extLst>
          </a:blip>
          <a:stretch>
            <a:fillRect/>
          </a:stretch>
        </p:blipFill>
        <p:spPr>
          <a:xfrm>
            <a:off x="0" y="4531575"/>
            <a:ext cx="9144000" cy="2327586"/>
          </a:xfrm>
          <a:prstGeom prst="rect">
            <a:avLst/>
          </a:prstGeom>
        </p:spPr>
      </p:pic>
      <p:sp>
        <p:nvSpPr>
          <p:cNvPr id="2"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dirty="0"/>
          </a:p>
        </p:txBody>
      </p:sp>
      <p:pic>
        <p:nvPicPr>
          <p:cNvPr id="11" name="Picture 10"/>
          <p:cNvPicPr>
            <a:picLocks noChangeAspect="1"/>
          </p:cNvPicPr>
          <p:nvPr/>
        </p:nvPicPr>
        <p:blipFill>
          <a:blip r:embed="rId3"/>
          <a:stretch>
            <a:fillRect/>
          </a:stretch>
        </p:blipFill>
        <p:spPr>
          <a:xfrm>
            <a:off x="5398454" y="5250850"/>
            <a:ext cx="1459441" cy="550097"/>
          </a:xfrm>
          <a:prstGeom prst="rect">
            <a:avLst/>
          </a:prstGeom>
        </p:spPr>
      </p:pic>
      <p:pic>
        <p:nvPicPr>
          <p:cNvPr id="15" name="Picture 14"/>
          <p:cNvPicPr/>
          <p:nvPr/>
        </p:nvPicPr>
        <p:blipFill>
          <a:blip r:embed="rId4" cstate="print">
            <a:extLst>
              <a:ext uri="{28A0092B-C50C-407E-A947-70E740481C1C}">
                <a14:useLocalDpi xmlns:a14="http://schemas.microsoft.com/office/drawing/2010/main" val="0"/>
              </a:ext>
            </a:extLst>
          </a:blip>
          <a:stretch>
            <a:fillRect/>
          </a:stretch>
        </p:blipFill>
        <p:spPr>
          <a:xfrm>
            <a:off x="4113250" y="5250850"/>
            <a:ext cx="1111885" cy="1111885"/>
          </a:xfrm>
          <a:prstGeom prst="rect">
            <a:avLst/>
          </a:prstGeom>
        </p:spPr>
      </p:pic>
      <p:sp>
        <p:nvSpPr>
          <p:cNvPr id="4" name="Title 3"/>
          <p:cNvSpPr>
            <a:spLocks noGrp="1"/>
          </p:cNvSpPr>
          <p:nvPr>
            <p:ph type="title"/>
          </p:nvPr>
        </p:nvSpPr>
        <p:spPr>
          <a:xfrm>
            <a:off x="457200" y="117994"/>
            <a:ext cx="8229600" cy="1143000"/>
          </a:xfrm>
        </p:spPr>
        <p:txBody>
          <a:bodyPr/>
          <a:lstStyle/>
          <a:p>
            <a:r>
              <a:rPr lang="en-GB" dirty="0" smtClean="0"/>
              <a:t>Loose Parts Play</a:t>
            </a:r>
            <a:endParaRPr lang="en-GB" dirty="0"/>
          </a:p>
        </p:txBody>
      </p:sp>
      <p:pic>
        <p:nvPicPr>
          <p:cNvPr id="10" name="Picture 9"/>
          <p:cNvPicPr>
            <a:picLocks noChangeAspect="1"/>
          </p:cNvPicPr>
          <p:nvPr/>
        </p:nvPicPr>
        <p:blipFill>
          <a:blip r:embed="rId5"/>
          <a:stretch>
            <a:fillRect/>
          </a:stretch>
        </p:blipFill>
        <p:spPr>
          <a:xfrm>
            <a:off x="2267744" y="5335369"/>
            <a:ext cx="2085013" cy="225572"/>
          </a:xfrm>
          <a:prstGeom prst="rect">
            <a:avLst/>
          </a:prstGeom>
        </p:spPr>
      </p:pic>
      <p:pic>
        <p:nvPicPr>
          <p:cNvPr id="5" name="Picture 4"/>
          <p:cNvPicPr>
            <a:picLocks noChangeAspect="1"/>
          </p:cNvPicPr>
          <p:nvPr/>
        </p:nvPicPr>
        <p:blipFill>
          <a:blip r:embed="rId6"/>
          <a:stretch>
            <a:fillRect/>
          </a:stretch>
        </p:blipFill>
        <p:spPr>
          <a:xfrm>
            <a:off x="418908" y="1292852"/>
            <a:ext cx="2414603" cy="3550042"/>
          </a:xfrm>
          <a:prstGeom prst="rect">
            <a:avLst/>
          </a:prstGeom>
        </p:spPr>
      </p:pic>
      <p:pic>
        <p:nvPicPr>
          <p:cNvPr id="12" name="Picture 11"/>
          <p:cNvPicPr>
            <a:picLocks noChangeAspect="1"/>
          </p:cNvPicPr>
          <p:nvPr/>
        </p:nvPicPr>
        <p:blipFill>
          <a:blip r:embed="rId7"/>
          <a:stretch>
            <a:fillRect/>
          </a:stretch>
        </p:blipFill>
        <p:spPr>
          <a:xfrm>
            <a:off x="3310250" y="1403329"/>
            <a:ext cx="2406450" cy="3571905"/>
          </a:xfrm>
          <a:prstGeom prst="rect">
            <a:avLst/>
          </a:prstGeom>
        </p:spPr>
      </p:pic>
      <p:pic>
        <p:nvPicPr>
          <p:cNvPr id="18" name="Picture 2" descr="Nursery Outdoor Area Under Construction | Wallace Primary School and  Nursery Class"/>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128174" y="1329863"/>
            <a:ext cx="2734028" cy="36453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0809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p:nvPr/>
        </p:nvPicPr>
        <p:blipFill>
          <a:blip r:embed="rId2" cstate="print">
            <a:extLst>
              <a:ext uri="{28A0092B-C50C-407E-A947-70E740481C1C}">
                <a14:useLocalDpi xmlns:a14="http://schemas.microsoft.com/office/drawing/2010/main" val="0"/>
              </a:ext>
            </a:extLst>
          </a:blip>
          <a:stretch>
            <a:fillRect/>
          </a:stretch>
        </p:blipFill>
        <p:spPr>
          <a:xfrm>
            <a:off x="0" y="4531575"/>
            <a:ext cx="9144000" cy="2327586"/>
          </a:xfrm>
          <a:prstGeom prst="rect">
            <a:avLst/>
          </a:prstGeom>
        </p:spPr>
      </p:pic>
      <p:sp>
        <p:nvSpPr>
          <p:cNvPr id="2"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dirty="0"/>
          </a:p>
        </p:txBody>
      </p:sp>
      <p:pic>
        <p:nvPicPr>
          <p:cNvPr id="11" name="Picture 10"/>
          <p:cNvPicPr>
            <a:picLocks noChangeAspect="1"/>
          </p:cNvPicPr>
          <p:nvPr/>
        </p:nvPicPr>
        <p:blipFill>
          <a:blip r:embed="rId3"/>
          <a:stretch>
            <a:fillRect/>
          </a:stretch>
        </p:blipFill>
        <p:spPr>
          <a:xfrm>
            <a:off x="5398454" y="5250850"/>
            <a:ext cx="1459441" cy="550097"/>
          </a:xfrm>
          <a:prstGeom prst="rect">
            <a:avLst/>
          </a:prstGeom>
        </p:spPr>
      </p:pic>
      <p:pic>
        <p:nvPicPr>
          <p:cNvPr id="15" name="Picture 14"/>
          <p:cNvPicPr/>
          <p:nvPr/>
        </p:nvPicPr>
        <p:blipFill>
          <a:blip r:embed="rId4" cstate="print">
            <a:extLst>
              <a:ext uri="{28A0092B-C50C-407E-A947-70E740481C1C}">
                <a14:useLocalDpi xmlns:a14="http://schemas.microsoft.com/office/drawing/2010/main" val="0"/>
              </a:ext>
            </a:extLst>
          </a:blip>
          <a:stretch>
            <a:fillRect/>
          </a:stretch>
        </p:blipFill>
        <p:spPr>
          <a:xfrm>
            <a:off x="4113250" y="5250850"/>
            <a:ext cx="1111885" cy="1111885"/>
          </a:xfrm>
          <a:prstGeom prst="rect">
            <a:avLst/>
          </a:prstGeom>
        </p:spPr>
      </p:pic>
      <p:sp>
        <p:nvSpPr>
          <p:cNvPr id="4" name="Title 3"/>
          <p:cNvSpPr>
            <a:spLocks noGrp="1"/>
          </p:cNvSpPr>
          <p:nvPr>
            <p:ph type="title"/>
          </p:nvPr>
        </p:nvSpPr>
        <p:spPr>
          <a:xfrm>
            <a:off x="457200" y="117994"/>
            <a:ext cx="8229600" cy="1143000"/>
          </a:xfrm>
        </p:spPr>
        <p:txBody>
          <a:bodyPr/>
          <a:lstStyle/>
          <a:p>
            <a:r>
              <a:rPr lang="en-GB" dirty="0" smtClean="0"/>
              <a:t>Recycled Materials</a:t>
            </a:r>
            <a:endParaRPr lang="en-GB" dirty="0"/>
          </a:p>
        </p:txBody>
      </p:sp>
      <p:pic>
        <p:nvPicPr>
          <p:cNvPr id="10" name="Picture 9"/>
          <p:cNvPicPr>
            <a:picLocks noChangeAspect="1"/>
          </p:cNvPicPr>
          <p:nvPr/>
        </p:nvPicPr>
        <p:blipFill>
          <a:blip r:embed="rId5"/>
          <a:stretch>
            <a:fillRect/>
          </a:stretch>
        </p:blipFill>
        <p:spPr>
          <a:xfrm>
            <a:off x="2267744" y="5335369"/>
            <a:ext cx="2085013" cy="225572"/>
          </a:xfrm>
          <a:prstGeom prst="rect">
            <a:avLst/>
          </a:prstGeom>
        </p:spPr>
      </p:pic>
      <p:pic>
        <p:nvPicPr>
          <p:cNvPr id="7" name="Picture 6"/>
          <p:cNvPicPr>
            <a:picLocks noChangeAspect="1"/>
          </p:cNvPicPr>
          <p:nvPr/>
        </p:nvPicPr>
        <p:blipFill>
          <a:blip r:embed="rId6"/>
          <a:stretch>
            <a:fillRect/>
          </a:stretch>
        </p:blipFill>
        <p:spPr>
          <a:xfrm>
            <a:off x="5652120" y="2240962"/>
            <a:ext cx="3286300" cy="2837777"/>
          </a:xfrm>
          <a:prstGeom prst="rect">
            <a:avLst/>
          </a:prstGeom>
        </p:spPr>
      </p:pic>
      <p:pic>
        <p:nvPicPr>
          <p:cNvPr id="9" name="Picture 8"/>
          <p:cNvPicPr>
            <a:picLocks noChangeAspect="1"/>
          </p:cNvPicPr>
          <p:nvPr/>
        </p:nvPicPr>
        <p:blipFill>
          <a:blip r:embed="rId7"/>
          <a:stretch>
            <a:fillRect/>
          </a:stretch>
        </p:blipFill>
        <p:spPr>
          <a:xfrm>
            <a:off x="3146462" y="1554885"/>
            <a:ext cx="2693798" cy="2031480"/>
          </a:xfrm>
          <a:prstGeom prst="rect">
            <a:avLst/>
          </a:prstGeom>
        </p:spPr>
      </p:pic>
      <p:pic>
        <p:nvPicPr>
          <p:cNvPr id="16386" name="Picture 2" descr="Outdoor mark making area | Outdoor learning spaces, School outdoor area,  Outdoor school"/>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31435" y="2747813"/>
            <a:ext cx="3356832" cy="25176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5983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p:nvPr/>
        </p:nvPicPr>
        <p:blipFill>
          <a:blip r:embed="rId2" cstate="print">
            <a:extLst>
              <a:ext uri="{28A0092B-C50C-407E-A947-70E740481C1C}">
                <a14:useLocalDpi xmlns:a14="http://schemas.microsoft.com/office/drawing/2010/main" val="0"/>
              </a:ext>
            </a:extLst>
          </a:blip>
          <a:stretch>
            <a:fillRect/>
          </a:stretch>
        </p:blipFill>
        <p:spPr>
          <a:xfrm>
            <a:off x="0" y="4531575"/>
            <a:ext cx="9144000" cy="2327586"/>
          </a:xfrm>
          <a:prstGeom prst="rect">
            <a:avLst/>
          </a:prstGeom>
        </p:spPr>
      </p:pic>
      <p:sp>
        <p:nvSpPr>
          <p:cNvPr id="2"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11" name="Picture 10"/>
          <p:cNvPicPr>
            <a:picLocks noChangeAspect="1"/>
          </p:cNvPicPr>
          <p:nvPr/>
        </p:nvPicPr>
        <p:blipFill>
          <a:blip r:embed="rId3"/>
          <a:stretch>
            <a:fillRect/>
          </a:stretch>
        </p:blipFill>
        <p:spPr>
          <a:xfrm>
            <a:off x="5398454" y="5250850"/>
            <a:ext cx="1459441" cy="550097"/>
          </a:xfrm>
          <a:prstGeom prst="rect">
            <a:avLst/>
          </a:prstGeom>
        </p:spPr>
      </p:pic>
      <p:pic>
        <p:nvPicPr>
          <p:cNvPr id="15" name="Picture 14"/>
          <p:cNvPicPr/>
          <p:nvPr/>
        </p:nvPicPr>
        <p:blipFill>
          <a:blip r:embed="rId4" cstate="print">
            <a:extLst>
              <a:ext uri="{28A0092B-C50C-407E-A947-70E740481C1C}">
                <a14:useLocalDpi xmlns:a14="http://schemas.microsoft.com/office/drawing/2010/main" val="0"/>
              </a:ext>
            </a:extLst>
          </a:blip>
          <a:stretch>
            <a:fillRect/>
          </a:stretch>
        </p:blipFill>
        <p:spPr>
          <a:xfrm>
            <a:off x="4113250" y="5250850"/>
            <a:ext cx="1111885" cy="1111885"/>
          </a:xfrm>
          <a:prstGeom prst="rect">
            <a:avLst/>
          </a:prstGeom>
        </p:spPr>
      </p:pic>
      <p:sp>
        <p:nvSpPr>
          <p:cNvPr id="4" name="Title 3"/>
          <p:cNvSpPr>
            <a:spLocks noGrp="1"/>
          </p:cNvSpPr>
          <p:nvPr>
            <p:ph type="title"/>
          </p:nvPr>
        </p:nvSpPr>
        <p:spPr>
          <a:xfrm>
            <a:off x="457200" y="117994"/>
            <a:ext cx="8229600" cy="1143000"/>
          </a:xfrm>
        </p:spPr>
        <p:txBody>
          <a:bodyPr/>
          <a:lstStyle/>
          <a:p>
            <a:r>
              <a:rPr lang="en-GB" dirty="0" smtClean="0"/>
              <a:t>What you’ve got…</a:t>
            </a:r>
            <a:endParaRPr lang="en-GB" dirty="0"/>
          </a:p>
        </p:txBody>
      </p:sp>
      <p:pic>
        <p:nvPicPr>
          <p:cNvPr id="10" name="Picture 9"/>
          <p:cNvPicPr>
            <a:picLocks noChangeAspect="1"/>
          </p:cNvPicPr>
          <p:nvPr/>
        </p:nvPicPr>
        <p:blipFill>
          <a:blip r:embed="rId5"/>
          <a:stretch>
            <a:fillRect/>
          </a:stretch>
        </p:blipFill>
        <p:spPr>
          <a:xfrm>
            <a:off x="2267744" y="5335369"/>
            <a:ext cx="2085013" cy="225572"/>
          </a:xfrm>
          <a:prstGeom prst="rect">
            <a:avLst/>
          </a:prstGeom>
        </p:spPr>
      </p:pic>
      <p:sp>
        <p:nvSpPr>
          <p:cNvPr id="3" name="Content Placeholder 2"/>
          <p:cNvSpPr>
            <a:spLocks noGrp="1"/>
          </p:cNvSpPr>
          <p:nvPr>
            <p:ph idx="1"/>
          </p:nvPr>
        </p:nvSpPr>
        <p:spPr>
          <a:xfrm>
            <a:off x="413111" y="1287584"/>
            <a:ext cx="8229600" cy="4525963"/>
          </a:xfrm>
        </p:spPr>
        <p:txBody>
          <a:bodyPr/>
          <a:lstStyle/>
          <a:p>
            <a:r>
              <a:rPr lang="en-GB" sz="2000" dirty="0"/>
              <a:t>An area for a whole </a:t>
            </a:r>
            <a:r>
              <a:rPr lang="en-GB" sz="2000" dirty="0" smtClean="0"/>
              <a:t>class to use </a:t>
            </a:r>
            <a:r>
              <a:rPr lang="en-GB" sz="2000" dirty="0"/>
              <a:t>– more likely to be </a:t>
            </a:r>
            <a:r>
              <a:rPr lang="en-GB" sz="2000" dirty="0" smtClean="0"/>
              <a:t>KS2 but all classes can use</a:t>
            </a:r>
          </a:p>
          <a:p>
            <a:r>
              <a:rPr lang="en-GB" sz="2000" dirty="0" smtClean="0"/>
              <a:t>An additional play time area or somewhere to eat lunch</a:t>
            </a:r>
          </a:p>
          <a:p>
            <a:endParaRPr lang="en-GB" sz="2000" dirty="0"/>
          </a:p>
          <a:p>
            <a:endParaRPr lang="en-GB" dirty="0"/>
          </a:p>
        </p:txBody>
      </p:sp>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4385" y="2550802"/>
            <a:ext cx="4333526" cy="3250145"/>
          </a:xfrm>
          <a:prstGeom prst="rect">
            <a:avLst/>
          </a:prstGeom>
        </p:spPr>
      </p:pic>
      <p:pic>
        <p:nvPicPr>
          <p:cNvPr id="7" name="Picture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622068" y="2550802"/>
            <a:ext cx="4339144" cy="3254358"/>
          </a:xfrm>
          <a:prstGeom prst="rect">
            <a:avLst/>
          </a:prstGeom>
        </p:spPr>
      </p:pic>
    </p:spTree>
    <p:extLst>
      <p:ext uri="{BB962C8B-B14F-4D97-AF65-F5344CB8AC3E}">
        <p14:creationId xmlns:p14="http://schemas.microsoft.com/office/powerpoint/2010/main" val="28676072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p:nvPr/>
        </p:nvPicPr>
        <p:blipFill>
          <a:blip r:embed="rId2" cstate="print">
            <a:extLst>
              <a:ext uri="{28A0092B-C50C-407E-A947-70E740481C1C}">
                <a14:useLocalDpi xmlns:a14="http://schemas.microsoft.com/office/drawing/2010/main" val="0"/>
              </a:ext>
            </a:extLst>
          </a:blip>
          <a:stretch>
            <a:fillRect/>
          </a:stretch>
        </p:blipFill>
        <p:spPr>
          <a:xfrm>
            <a:off x="0" y="4531575"/>
            <a:ext cx="9144000" cy="2327586"/>
          </a:xfrm>
          <a:prstGeom prst="rect">
            <a:avLst/>
          </a:prstGeom>
        </p:spPr>
      </p:pic>
      <p:sp>
        <p:nvSpPr>
          <p:cNvPr id="2"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11" name="Picture 10"/>
          <p:cNvPicPr>
            <a:picLocks noChangeAspect="1"/>
          </p:cNvPicPr>
          <p:nvPr/>
        </p:nvPicPr>
        <p:blipFill>
          <a:blip r:embed="rId3"/>
          <a:stretch>
            <a:fillRect/>
          </a:stretch>
        </p:blipFill>
        <p:spPr>
          <a:xfrm>
            <a:off x="5398454" y="5250850"/>
            <a:ext cx="1459441" cy="550097"/>
          </a:xfrm>
          <a:prstGeom prst="rect">
            <a:avLst/>
          </a:prstGeom>
        </p:spPr>
      </p:pic>
      <p:pic>
        <p:nvPicPr>
          <p:cNvPr id="15" name="Picture 14"/>
          <p:cNvPicPr/>
          <p:nvPr/>
        </p:nvPicPr>
        <p:blipFill>
          <a:blip r:embed="rId4" cstate="print">
            <a:extLst>
              <a:ext uri="{28A0092B-C50C-407E-A947-70E740481C1C}">
                <a14:useLocalDpi xmlns:a14="http://schemas.microsoft.com/office/drawing/2010/main" val="0"/>
              </a:ext>
            </a:extLst>
          </a:blip>
          <a:stretch>
            <a:fillRect/>
          </a:stretch>
        </p:blipFill>
        <p:spPr>
          <a:xfrm>
            <a:off x="4113250" y="5250850"/>
            <a:ext cx="1111885" cy="1111885"/>
          </a:xfrm>
          <a:prstGeom prst="rect">
            <a:avLst/>
          </a:prstGeom>
        </p:spPr>
      </p:pic>
      <p:sp>
        <p:nvSpPr>
          <p:cNvPr id="4" name="Title 3"/>
          <p:cNvSpPr>
            <a:spLocks noGrp="1"/>
          </p:cNvSpPr>
          <p:nvPr>
            <p:ph type="title"/>
          </p:nvPr>
        </p:nvSpPr>
        <p:spPr>
          <a:xfrm>
            <a:off x="457200" y="117994"/>
            <a:ext cx="8229600" cy="1143000"/>
          </a:xfrm>
        </p:spPr>
        <p:txBody>
          <a:bodyPr/>
          <a:lstStyle/>
          <a:p>
            <a:r>
              <a:rPr lang="en-GB" dirty="0" smtClean="0"/>
              <a:t>Ideas</a:t>
            </a:r>
            <a:endParaRPr lang="en-GB" dirty="0"/>
          </a:p>
        </p:txBody>
      </p:sp>
      <p:pic>
        <p:nvPicPr>
          <p:cNvPr id="10" name="Picture 9"/>
          <p:cNvPicPr>
            <a:picLocks noChangeAspect="1"/>
          </p:cNvPicPr>
          <p:nvPr/>
        </p:nvPicPr>
        <p:blipFill>
          <a:blip r:embed="rId5"/>
          <a:stretch>
            <a:fillRect/>
          </a:stretch>
        </p:blipFill>
        <p:spPr>
          <a:xfrm>
            <a:off x="2267744" y="5335369"/>
            <a:ext cx="2085013" cy="225572"/>
          </a:xfrm>
          <a:prstGeom prst="rect">
            <a:avLst/>
          </a:prstGeom>
        </p:spPr>
      </p:pic>
      <p:sp>
        <p:nvSpPr>
          <p:cNvPr id="3" name="Content Placeholder 2"/>
          <p:cNvSpPr>
            <a:spLocks noGrp="1"/>
          </p:cNvSpPr>
          <p:nvPr>
            <p:ph idx="1"/>
          </p:nvPr>
        </p:nvSpPr>
        <p:spPr>
          <a:xfrm>
            <a:off x="423965" y="1169405"/>
            <a:ext cx="8229600" cy="4525963"/>
          </a:xfrm>
        </p:spPr>
        <p:txBody>
          <a:bodyPr/>
          <a:lstStyle/>
          <a:p>
            <a:r>
              <a:rPr lang="en-GB" sz="2400" dirty="0" smtClean="0"/>
              <a:t>Outdoor Stage (remove fence sides)</a:t>
            </a:r>
          </a:p>
          <a:p>
            <a:r>
              <a:rPr lang="en-GB" sz="2400" dirty="0" smtClean="0"/>
              <a:t>Paint wall/mural or add panels</a:t>
            </a:r>
          </a:p>
          <a:p>
            <a:r>
              <a:rPr lang="en-GB" sz="2400" dirty="0" smtClean="0"/>
              <a:t>Change flooring from tarmac (in time)</a:t>
            </a:r>
          </a:p>
          <a:p>
            <a:r>
              <a:rPr lang="en-GB" sz="2400" dirty="0" smtClean="0"/>
              <a:t>Beach Theme</a:t>
            </a:r>
          </a:p>
          <a:p>
            <a:r>
              <a:rPr lang="en-GB" sz="2400" dirty="0" smtClean="0"/>
              <a:t>Mural – art project collaborate with local artist</a:t>
            </a:r>
          </a:p>
          <a:p>
            <a:r>
              <a:rPr lang="en-GB" sz="2400" dirty="0" smtClean="0"/>
              <a:t>Loose parts </a:t>
            </a:r>
            <a:r>
              <a:rPr lang="en-GB" sz="2400" dirty="0"/>
              <a:t>l</a:t>
            </a:r>
            <a:r>
              <a:rPr lang="en-GB" sz="2400" dirty="0" smtClean="0"/>
              <a:t>og </a:t>
            </a:r>
            <a:r>
              <a:rPr lang="en-GB" sz="2400" dirty="0"/>
              <a:t>c</a:t>
            </a:r>
            <a:r>
              <a:rPr lang="en-GB" sz="2400" dirty="0" smtClean="0"/>
              <a:t>ircle</a:t>
            </a:r>
          </a:p>
          <a:p>
            <a:r>
              <a:rPr lang="en-GB" sz="2400" dirty="0" smtClean="0"/>
              <a:t>Potentially a fire pit?</a:t>
            </a:r>
          </a:p>
          <a:p>
            <a:r>
              <a:rPr lang="en-GB" sz="2400" dirty="0" smtClean="0"/>
              <a:t>Different learning areas for group work</a:t>
            </a:r>
          </a:p>
          <a:p>
            <a:r>
              <a:rPr lang="en-GB" sz="2400" dirty="0" smtClean="0"/>
              <a:t>Plants – wall climbers, palms, bamboo….</a:t>
            </a:r>
          </a:p>
          <a:p>
            <a:endParaRPr lang="en-GB" dirty="0"/>
          </a:p>
        </p:txBody>
      </p:sp>
    </p:spTree>
    <p:extLst>
      <p:ext uri="{BB962C8B-B14F-4D97-AF65-F5344CB8AC3E}">
        <p14:creationId xmlns:p14="http://schemas.microsoft.com/office/powerpoint/2010/main" val="25166874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p:nvPr/>
        </p:nvPicPr>
        <p:blipFill>
          <a:blip r:embed="rId2" cstate="print">
            <a:extLst>
              <a:ext uri="{28A0092B-C50C-407E-A947-70E740481C1C}">
                <a14:useLocalDpi xmlns:a14="http://schemas.microsoft.com/office/drawing/2010/main" val="0"/>
              </a:ext>
            </a:extLst>
          </a:blip>
          <a:stretch>
            <a:fillRect/>
          </a:stretch>
        </p:blipFill>
        <p:spPr>
          <a:xfrm>
            <a:off x="0" y="4531575"/>
            <a:ext cx="9144000" cy="2327586"/>
          </a:xfrm>
          <a:prstGeom prst="rect">
            <a:avLst/>
          </a:prstGeom>
        </p:spPr>
      </p:pic>
      <p:sp>
        <p:nvSpPr>
          <p:cNvPr id="2"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11" name="Picture 10"/>
          <p:cNvPicPr>
            <a:picLocks noChangeAspect="1"/>
          </p:cNvPicPr>
          <p:nvPr/>
        </p:nvPicPr>
        <p:blipFill>
          <a:blip r:embed="rId3"/>
          <a:stretch>
            <a:fillRect/>
          </a:stretch>
        </p:blipFill>
        <p:spPr>
          <a:xfrm>
            <a:off x="5398454" y="5250850"/>
            <a:ext cx="1459441" cy="550097"/>
          </a:xfrm>
          <a:prstGeom prst="rect">
            <a:avLst/>
          </a:prstGeom>
        </p:spPr>
      </p:pic>
      <p:pic>
        <p:nvPicPr>
          <p:cNvPr id="15" name="Picture 14"/>
          <p:cNvPicPr/>
          <p:nvPr/>
        </p:nvPicPr>
        <p:blipFill>
          <a:blip r:embed="rId4" cstate="print">
            <a:extLst>
              <a:ext uri="{28A0092B-C50C-407E-A947-70E740481C1C}">
                <a14:useLocalDpi xmlns:a14="http://schemas.microsoft.com/office/drawing/2010/main" val="0"/>
              </a:ext>
            </a:extLst>
          </a:blip>
          <a:stretch>
            <a:fillRect/>
          </a:stretch>
        </p:blipFill>
        <p:spPr>
          <a:xfrm>
            <a:off x="4113250" y="5250850"/>
            <a:ext cx="1111885" cy="1111885"/>
          </a:xfrm>
          <a:prstGeom prst="rect">
            <a:avLst/>
          </a:prstGeom>
        </p:spPr>
      </p:pic>
      <p:sp>
        <p:nvSpPr>
          <p:cNvPr id="4" name="Title 3"/>
          <p:cNvSpPr>
            <a:spLocks noGrp="1"/>
          </p:cNvSpPr>
          <p:nvPr>
            <p:ph type="title"/>
          </p:nvPr>
        </p:nvSpPr>
        <p:spPr>
          <a:xfrm>
            <a:off x="457200" y="117994"/>
            <a:ext cx="8229600" cy="1143000"/>
          </a:xfrm>
        </p:spPr>
        <p:txBody>
          <a:bodyPr/>
          <a:lstStyle/>
          <a:p>
            <a:r>
              <a:rPr lang="en-GB" dirty="0" smtClean="0"/>
              <a:t>Teacher Audit</a:t>
            </a:r>
            <a:endParaRPr lang="en-GB" u="sng" dirty="0"/>
          </a:p>
        </p:txBody>
      </p:sp>
      <p:pic>
        <p:nvPicPr>
          <p:cNvPr id="10" name="Picture 9"/>
          <p:cNvPicPr>
            <a:picLocks noChangeAspect="1"/>
          </p:cNvPicPr>
          <p:nvPr/>
        </p:nvPicPr>
        <p:blipFill>
          <a:blip r:embed="rId5"/>
          <a:stretch>
            <a:fillRect/>
          </a:stretch>
        </p:blipFill>
        <p:spPr>
          <a:xfrm>
            <a:off x="2267744" y="5335369"/>
            <a:ext cx="2085013" cy="225572"/>
          </a:xfrm>
          <a:prstGeom prst="rect">
            <a:avLst/>
          </a:prstGeom>
        </p:spPr>
      </p:pic>
      <p:pic>
        <p:nvPicPr>
          <p:cNvPr id="5" name="Picture 4"/>
          <p:cNvPicPr>
            <a:picLocks noChangeAspect="1"/>
          </p:cNvPicPr>
          <p:nvPr/>
        </p:nvPicPr>
        <p:blipFill>
          <a:blip r:embed="rId6"/>
          <a:stretch>
            <a:fillRect/>
          </a:stretch>
        </p:blipFill>
        <p:spPr>
          <a:xfrm>
            <a:off x="1138987" y="1260994"/>
            <a:ext cx="7060409" cy="5516735"/>
          </a:xfrm>
          <a:prstGeom prst="rect">
            <a:avLst/>
          </a:prstGeom>
        </p:spPr>
      </p:pic>
    </p:spTree>
    <p:extLst>
      <p:ext uri="{BB962C8B-B14F-4D97-AF65-F5344CB8AC3E}">
        <p14:creationId xmlns:p14="http://schemas.microsoft.com/office/powerpoint/2010/main" val="25567647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p:nvPr/>
        </p:nvPicPr>
        <p:blipFill>
          <a:blip r:embed="rId2" cstate="print">
            <a:extLst>
              <a:ext uri="{28A0092B-C50C-407E-A947-70E740481C1C}">
                <a14:useLocalDpi xmlns:a14="http://schemas.microsoft.com/office/drawing/2010/main" val="0"/>
              </a:ext>
            </a:extLst>
          </a:blip>
          <a:stretch>
            <a:fillRect/>
          </a:stretch>
        </p:blipFill>
        <p:spPr>
          <a:xfrm>
            <a:off x="0" y="4531575"/>
            <a:ext cx="9144000" cy="2327586"/>
          </a:xfrm>
          <a:prstGeom prst="rect">
            <a:avLst/>
          </a:prstGeom>
        </p:spPr>
      </p:pic>
      <p:sp>
        <p:nvSpPr>
          <p:cNvPr id="2"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11" name="Picture 10"/>
          <p:cNvPicPr>
            <a:picLocks noChangeAspect="1"/>
          </p:cNvPicPr>
          <p:nvPr/>
        </p:nvPicPr>
        <p:blipFill>
          <a:blip r:embed="rId3"/>
          <a:stretch>
            <a:fillRect/>
          </a:stretch>
        </p:blipFill>
        <p:spPr>
          <a:xfrm>
            <a:off x="5398454" y="5250850"/>
            <a:ext cx="1459441" cy="550097"/>
          </a:xfrm>
          <a:prstGeom prst="rect">
            <a:avLst/>
          </a:prstGeom>
        </p:spPr>
      </p:pic>
      <p:pic>
        <p:nvPicPr>
          <p:cNvPr id="15" name="Picture 14"/>
          <p:cNvPicPr/>
          <p:nvPr/>
        </p:nvPicPr>
        <p:blipFill>
          <a:blip r:embed="rId4" cstate="print">
            <a:extLst>
              <a:ext uri="{28A0092B-C50C-407E-A947-70E740481C1C}">
                <a14:useLocalDpi xmlns:a14="http://schemas.microsoft.com/office/drawing/2010/main" val="0"/>
              </a:ext>
            </a:extLst>
          </a:blip>
          <a:stretch>
            <a:fillRect/>
          </a:stretch>
        </p:blipFill>
        <p:spPr>
          <a:xfrm>
            <a:off x="4113250" y="5250850"/>
            <a:ext cx="1111885" cy="1111885"/>
          </a:xfrm>
          <a:prstGeom prst="rect">
            <a:avLst/>
          </a:prstGeom>
        </p:spPr>
      </p:pic>
      <p:sp>
        <p:nvSpPr>
          <p:cNvPr id="4" name="Title 3"/>
          <p:cNvSpPr>
            <a:spLocks noGrp="1"/>
          </p:cNvSpPr>
          <p:nvPr>
            <p:ph type="title"/>
          </p:nvPr>
        </p:nvSpPr>
        <p:spPr>
          <a:xfrm>
            <a:off x="457200" y="117994"/>
            <a:ext cx="8229600" cy="1143000"/>
          </a:xfrm>
        </p:spPr>
        <p:txBody>
          <a:bodyPr/>
          <a:lstStyle/>
          <a:p>
            <a:r>
              <a:rPr lang="en-GB" dirty="0" smtClean="0"/>
              <a:t>Students are key!</a:t>
            </a:r>
            <a:endParaRPr lang="en-GB" dirty="0"/>
          </a:p>
        </p:txBody>
      </p:sp>
      <p:sp>
        <p:nvSpPr>
          <p:cNvPr id="5" name="Content Placeholder 4"/>
          <p:cNvSpPr>
            <a:spLocks noGrp="1"/>
          </p:cNvSpPr>
          <p:nvPr>
            <p:ph idx="1"/>
          </p:nvPr>
        </p:nvSpPr>
        <p:spPr>
          <a:xfrm>
            <a:off x="683568" y="1772816"/>
            <a:ext cx="7869560" cy="3117259"/>
          </a:xfrm>
        </p:spPr>
        <p:txBody>
          <a:bodyPr>
            <a:normAutofit fontScale="92500"/>
          </a:bodyPr>
          <a:lstStyle/>
          <a:p>
            <a:pPr marL="0" indent="0" algn="ctr">
              <a:buNone/>
            </a:pPr>
            <a:r>
              <a:rPr lang="en-GB" sz="3600" dirty="0" smtClean="0">
                <a:solidFill>
                  <a:srgbClr val="0070C0"/>
                </a:solidFill>
              </a:rPr>
              <a:t>An amazing space can be created but doesn’t mean students will interact with that space!</a:t>
            </a:r>
          </a:p>
          <a:p>
            <a:pPr marL="0" indent="0" algn="ctr">
              <a:buNone/>
            </a:pPr>
            <a:endParaRPr lang="en-GB" sz="3600" dirty="0">
              <a:solidFill>
                <a:srgbClr val="0070C0"/>
              </a:solidFill>
            </a:endParaRPr>
          </a:p>
          <a:p>
            <a:pPr marL="0" indent="0" algn="ctr">
              <a:buNone/>
            </a:pPr>
            <a:r>
              <a:rPr lang="en-GB" sz="3600" dirty="0" smtClean="0">
                <a:solidFill>
                  <a:srgbClr val="0070C0"/>
                </a:solidFill>
              </a:rPr>
              <a:t>Develop a space together that you all want to learn and play in.</a:t>
            </a:r>
          </a:p>
          <a:p>
            <a:pPr marL="0" indent="0">
              <a:buNone/>
            </a:pPr>
            <a:endParaRPr lang="en-GB" sz="2000" dirty="0">
              <a:solidFill>
                <a:srgbClr val="FF0066"/>
              </a:solidFill>
            </a:endParaRPr>
          </a:p>
          <a:p>
            <a:pPr marL="0" indent="0">
              <a:buNone/>
            </a:pPr>
            <a:endParaRPr lang="en-GB" sz="2000" dirty="0">
              <a:solidFill>
                <a:srgbClr val="FF0066"/>
              </a:solidFill>
            </a:endParaRPr>
          </a:p>
        </p:txBody>
      </p:sp>
      <p:pic>
        <p:nvPicPr>
          <p:cNvPr id="10" name="Picture 9"/>
          <p:cNvPicPr>
            <a:picLocks noChangeAspect="1"/>
          </p:cNvPicPr>
          <p:nvPr/>
        </p:nvPicPr>
        <p:blipFill>
          <a:blip r:embed="rId5"/>
          <a:stretch>
            <a:fillRect/>
          </a:stretch>
        </p:blipFill>
        <p:spPr>
          <a:xfrm>
            <a:off x="2267744" y="5335369"/>
            <a:ext cx="2085013" cy="225572"/>
          </a:xfrm>
          <a:prstGeom prst="rect">
            <a:avLst/>
          </a:prstGeom>
        </p:spPr>
      </p:pic>
    </p:spTree>
    <p:extLst>
      <p:ext uri="{BB962C8B-B14F-4D97-AF65-F5344CB8AC3E}">
        <p14:creationId xmlns:p14="http://schemas.microsoft.com/office/powerpoint/2010/main" val="51065997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p:nvPr/>
        </p:nvPicPr>
        <p:blipFill>
          <a:blip r:embed="rId2" cstate="print">
            <a:extLst>
              <a:ext uri="{28A0092B-C50C-407E-A947-70E740481C1C}">
                <a14:useLocalDpi xmlns:a14="http://schemas.microsoft.com/office/drawing/2010/main" val="0"/>
              </a:ext>
            </a:extLst>
          </a:blip>
          <a:stretch>
            <a:fillRect/>
          </a:stretch>
        </p:blipFill>
        <p:spPr>
          <a:xfrm>
            <a:off x="0" y="4531575"/>
            <a:ext cx="9144000" cy="2327586"/>
          </a:xfrm>
          <a:prstGeom prst="rect">
            <a:avLst/>
          </a:prstGeom>
        </p:spPr>
      </p:pic>
      <p:sp>
        <p:nvSpPr>
          <p:cNvPr id="2"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11" name="Picture 10"/>
          <p:cNvPicPr>
            <a:picLocks noChangeAspect="1"/>
          </p:cNvPicPr>
          <p:nvPr/>
        </p:nvPicPr>
        <p:blipFill>
          <a:blip r:embed="rId3"/>
          <a:stretch>
            <a:fillRect/>
          </a:stretch>
        </p:blipFill>
        <p:spPr>
          <a:xfrm>
            <a:off x="5398454" y="5250850"/>
            <a:ext cx="1459441" cy="550097"/>
          </a:xfrm>
          <a:prstGeom prst="rect">
            <a:avLst/>
          </a:prstGeom>
        </p:spPr>
      </p:pic>
      <p:pic>
        <p:nvPicPr>
          <p:cNvPr id="15" name="Picture 14"/>
          <p:cNvPicPr/>
          <p:nvPr/>
        </p:nvPicPr>
        <p:blipFill>
          <a:blip r:embed="rId4" cstate="print">
            <a:extLst>
              <a:ext uri="{28A0092B-C50C-407E-A947-70E740481C1C}">
                <a14:useLocalDpi xmlns:a14="http://schemas.microsoft.com/office/drawing/2010/main" val="0"/>
              </a:ext>
            </a:extLst>
          </a:blip>
          <a:stretch>
            <a:fillRect/>
          </a:stretch>
        </p:blipFill>
        <p:spPr>
          <a:xfrm>
            <a:off x="4113250" y="5250850"/>
            <a:ext cx="1111885" cy="1111885"/>
          </a:xfrm>
          <a:prstGeom prst="rect">
            <a:avLst/>
          </a:prstGeom>
        </p:spPr>
      </p:pic>
      <p:sp>
        <p:nvSpPr>
          <p:cNvPr id="4" name="Title 3"/>
          <p:cNvSpPr>
            <a:spLocks noGrp="1"/>
          </p:cNvSpPr>
          <p:nvPr>
            <p:ph type="title"/>
          </p:nvPr>
        </p:nvSpPr>
        <p:spPr>
          <a:xfrm>
            <a:off x="457200" y="117994"/>
            <a:ext cx="8229600" cy="1143000"/>
          </a:xfrm>
        </p:spPr>
        <p:txBody>
          <a:bodyPr/>
          <a:lstStyle/>
          <a:p>
            <a:r>
              <a:rPr lang="en-GB" dirty="0" smtClean="0"/>
              <a:t>Auditing Activities for Students</a:t>
            </a:r>
            <a:endParaRPr lang="en-GB" dirty="0"/>
          </a:p>
        </p:txBody>
      </p:sp>
      <p:sp>
        <p:nvSpPr>
          <p:cNvPr id="5" name="Content Placeholder 4"/>
          <p:cNvSpPr>
            <a:spLocks noGrp="1"/>
          </p:cNvSpPr>
          <p:nvPr>
            <p:ph idx="1"/>
          </p:nvPr>
        </p:nvSpPr>
        <p:spPr>
          <a:xfrm>
            <a:off x="457200" y="1176475"/>
            <a:ext cx="8263302" cy="4384466"/>
          </a:xfrm>
        </p:spPr>
        <p:txBody>
          <a:bodyPr>
            <a:normAutofit fontScale="85000" lnSpcReduction="20000"/>
          </a:bodyPr>
          <a:lstStyle/>
          <a:p>
            <a:pPr marL="0" indent="0">
              <a:buNone/>
            </a:pPr>
            <a:r>
              <a:rPr lang="en-GB" sz="2000" dirty="0" smtClean="0"/>
              <a:t>Activities that involve </a:t>
            </a:r>
            <a:r>
              <a:rPr lang="en-GB" sz="2000" dirty="0"/>
              <a:t>every child in a primary or secondary </a:t>
            </a:r>
            <a:r>
              <a:rPr lang="en-GB" sz="2000" dirty="0" smtClean="0"/>
              <a:t>school, with an aim to create </a:t>
            </a:r>
            <a:r>
              <a:rPr lang="en-GB" sz="2000" dirty="0"/>
              <a:t>on-going dialogue about the school </a:t>
            </a:r>
            <a:r>
              <a:rPr lang="en-GB" sz="2000" dirty="0" smtClean="0"/>
              <a:t>grounds.</a:t>
            </a:r>
          </a:p>
          <a:p>
            <a:pPr marL="0" indent="0">
              <a:buNone/>
            </a:pPr>
            <a:endParaRPr lang="en-GB" sz="2000" dirty="0">
              <a:solidFill>
                <a:schemeClr val="tx2">
                  <a:lumMod val="60000"/>
                  <a:lumOff val="40000"/>
                </a:schemeClr>
              </a:solidFill>
            </a:endParaRPr>
          </a:p>
          <a:p>
            <a:pPr marL="0" indent="0">
              <a:buNone/>
            </a:pPr>
            <a:r>
              <a:rPr lang="en-GB" sz="2000" dirty="0">
                <a:solidFill>
                  <a:schemeClr val="accent6">
                    <a:lumMod val="75000"/>
                  </a:schemeClr>
                </a:solidFill>
              </a:rPr>
              <a:t>Problems and Solutions! </a:t>
            </a:r>
            <a:r>
              <a:rPr lang="en-GB" sz="2000" dirty="0"/>
              <a:t>This tends to work more effectively than asking children and adults what they want in the school grounds. This puts the focus what needs sorted and improved. It’s also very powerful in that the children are really part of the solution and can be actively involved in making the changes.</a:t>
            </a:r>
          </a:p>
          <a:p>
            <a:pPr marL="0" indent="0">
              <a:buNone/>
            </a:pPr>
            <a:r>
              <a:rPr lang="en-GB" sz="2000" dirty="0" smtClean="0">
                <a:solidFill>
                  <a:srgbClr val="7030A0"/>
                </a:solidFill>
              </a:rPr>
              <a:t>Have </a:t>
            </a:r>
            <a:r>
              <a:rPr lang="en-GB" sz="2000" dirty="0">
                <a:solidFill>
                  <a:srgbClr val="7030A0"/>
                </a:solidFill>
              </a:rPr>
              <a:t>a slideshow! </a:t>
            </a:r>
            <a:r>
              <a:rPr lang="en-GB" sz="2000" dirty="0" smtClean="0"/>
              <a:t>Show students </a:t>
            </a:r>
            <a:r>
              <a:rPr lang="en-GB" sz="2000" dirty="0"/>
              <a:t>i</a:t>
            </a:r>
            <a:r>
              <a:rPr lang="en-GB" sz="2000" dirty="0" smtClean="0"/>
              <a:t>mages of a well developed </a:t>
            </a:r>
            <a:r>
              <a:rPr lang="en-GB" sz="2000" dirty="0"/>
              <a:t>outside space can look like</a:t>
            </a:r>
            <a:r>
              <a:rPr lang="en-GB" sz="2000" dirty="0" smtClean="0"/>
              <a:t>.</a:t>
            </a:r>
          </a:p>
          <a:p>
            <a:pPr marL="0" indent="0">
              <a:buNone/>
            </a:pPr>
            <a:r>
              <a:rPr lang="en-GB" sz="2000" dirty="0" smtClean="0">
                <a:solidFill>
                  <a:srgbClr val="0070C0"/>
                </a:solidFill>
              </a:rPr>
              <a:t>Student Surveyors! </a:t>
            </a:r>
            <a:r>
              <a:rPr lang="en-GB" sz="2000" dirty="0" smtClean="0"/>
              <a:t>All children </a:t>
            </a:r>
            <a:r>
              <a:rPr lang="en-GB" sz="2000" dirty="0"/>
              <a:t>contribute to mapping their thoughts and feelings about their </a:t>
            </a:r>
            <a:r>
              <a:rPr lang="en-GB" sz="2000" dirty="0" smtClean="0"/>
              <a:t>school grounds.</a:t>
            </a:r>
          </a:p>
          <a:p>
            <a:pPr marL="0" indent="0">
              <a:buNone/>
            </a:pPr>
            <a:r>
              <a:rPr lang="en-GB" sz="2000" dirty="0">
                <a:solidFill>
                  <a:schemeClr val="accent6">
                    <a:lumMod val="75000"/>
                  </a:schemeClr>
                </a:solidFill>
              </a:rPr>
              <a:t>Take lots of </a:t>
            </a:r>
            <a:r>
              <a:rPr lang="en-GB" sz="2000" dirty="0" smtClean="0">
                <a:solidFill>
                  <a:schemeClr val="accent6">
                    <a:lumMod val="75000"/>
                  </a:schemeClr>
                </a:solidFill>
              </a:rPr>
              <a:t>photos</a:t>
            </a:r>
            <a:r>
              <a:rPr lang="en-GB" sz="2000" dirty="0" smtClean="0"/>
              <a:t>! Ask student to take lots of images </a:t>
            </a:r>
            <a:r>
              <a:rPr lang="en-GB" sz="2000" dirty="0"/>
              <a:t>from every angle so that you can get plenty of good before and after comparative photos. </a:t>
            </a:r>
            <a:endParaRPr lang="en-GB" sz="2000" dirty="0" smtClean="0"/>
          </a:p>
          <a:p>
            <a:pPr marL="0" indent="0">
              <a:buNone/>
            </a:pPr>
            <a:r>
              <a:rPr lang="en-GB" sz="2000" dirty="0" smtClean="0">
                <a:solidFill>
                  <a:schemeClr val="accent3">
                    <a:lumMod val="75000"/>
                  </a:schemeClr>
                </a:solidFill>
              </a:rPr>
              <a:t>Plus</a:t>
            </a:r>
            <a:r>
              <a:rPr lang="en-GB" sz="2000" dirty="0">
                <a:solidFill>
                  <a:schemeClr val="accent3">
                    <a:lumMod val="75000"/>
                  </a:schemeClr>
                </a:solidFill>
              </a:rPr>
              <a:t>, minus, </a:t>
            </a:r>
            <a:r>
              <a:rPr lang="en-GB" sz="2000" dirty="0" smtClean="0">
                <a:solidFill>
                  <a:schemeClr val="accent3">
                    <a:lumMod val="75000"/>
                  </a:schemeClr>
                </a:solidFill>
              </a:rPr>
              <a:t>interesting! </a:t>
            </a:r>
            <a:r>
              <a:rPr lang="en-GB" sz="2000" dirty="0" smtClean="0"/>
              <a:t>This is a good task to </a:t>
            </a:r>
            <a:r>
              <a:rPr lang="en-GB" sz="2000" dirty="0"/>
              <a:t>display and </a:t>
            </a:r>
            <a:r>
              <a:rPr lang="en-GB" sz="2000" dirty="0" smtClean="0"/>
              <a:t>record children </a:t>
            </a:r>
            <a:r>
              <a:rPr lang="en-GB" sz="2000" dirty="0"/>
              <a:t>and others people’s thoughts. </a:t>
            </a:r>
            <a:endParaRPr lang="en-GB" sz="2000" dirty="0" smtClean="0"/>
          </a:p>
          <a:p>
            <a:pPr marL="0" indent="0">
              <a:buNone/>
            </a:pPr>
            <a:r>
              <a:rPr lang="en-GB" sz="2000" dirty="0">
                <a:solidFill>
                  <a:srgbClr val="00B0F0"/>
                </a:solidFill>
              </a:rPr>
              <a:t>Rate the </a:t>
            </a:r>
            <a:r>
              <a:rPr lang="en-GB" sz="2000" dirty="0" smtClean="0">
                <a:solidFill>
                  <a:srgbClr val="00B0F0"/>
                </a:solidFill>
              </a:rPr>
              <a:t>Grounds! </a:t>
            </a:r>
            <a:r>
              <a:rPr lang="en-GB" sz="2000" dirty="0"/>
              <a:t>This activity is works well for </a:t>
            </a:r>
            <a:r>
              <a:rPr lang="en-GB" sz="2000" dirty="0" smtClean="0"/>
              <a:t>Information </a:t>
            </a:r>
            <a:r>
              <a:rPr lang="en-GB" sz="2000" dirty="0"/>
              <a:t>Handling. Every </a:t>
            </a:r>
            <a:r>
              <a:rPr lang="en-GB" sz="2000" dirty="0" smtClean="0"/>
              <a:t>child rates different areas 1-10  then work </a:t>
            </a:r>
            <a:r>
              <a:rPr lang="en-GB" sz="2000" dirty="0"/>
              <a:t>out the mean, median and mode of the </a:t>
            </a:r>
            <a:r>
              <a:rPr lang="en-GB" sz="2000" dirty="0" smtClean="0"/>
              <a:t>results</a:t>
            </a:r>
            <a:r>
              <a:rPr lang="en-GB" sz="2000" dirty="0"/>
              <a:t> </a:t>
            </a:r>
            <a:r>
              <a:rPr lang="en-GB" sz="2000" dirty="0" smtClean="0"/>
              <a:t>and compare students results to teachers/adults.</a:t>
            </a:r>
          </a:p>
          <a:p>
            <a:pPr marL="0" indent="0">
              <a:buNone/>
            </a:pPr>
            <a:endParaRPr lang="en-GB" sz="2000" dirty="0"/>
          </a:p>
        </p:txBody>
      </p:sp>
      <p:pic>
        <p:nvPicPr>
          <p:cNvPr id="10" name="Picture 9"/>
          <p:cNvPicPr>
            <a:picLocks noChangeAspect="1"/>
          </p:cNvPicPr>
          <p:nvPr/>
        </p:nvPicPr>
        <p:blipFill>
          <a:blip r:embed="rId5"/>
          <a:stretch>
            <a:fillRect/>
          </a:stretch>
        </p:blipFill>
        <p:spPr>
          <a:xfrm>
            <a:off x="2267744" y="5335369"/>
            <a:ext cx="2085013" cy="225572"/>
          </a:xfrm>
          <a:prstGeom prst="rect">
            <a:avLst/>
          </a:prstGeom>
        </p:spPr>
      </p:pic>
    </p:spTree>
    <p:extLst>
      <p:ext uri="{BB962C8B-B14F-4D97-AF65-F5344CB8AC3E}">
        <p14:creationId xmlns:p14="http://schemas.microsoft.com/office/powerpoint/2010/main" val="75671225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p:nvPr/>
        </p:nvPicPr>
        <p:blipFill>
          <a:blip r:embed="rId2" cstate="print">
            <a:extLst>
              <a:ext uri="{28A0092B-C50C-407E-A947-70E740481C1C}">
                <a14:useLocalDpi xmlns:a14="http://schemas.microsoft.com/office/drawing/2010/main" val="0"/>
              </a:ext>
            </a:extLst>
          </a:blip>
          <a:stretch>
            <a:fillRect/>
          </a:stretch>
        </p:blipFill>
        <p:spPr>
          <a:xfrm>
            <a:off x="0" y="4531575"/>
            <a:ext cx="9144000" cy="2327586"/>
          </a:xfrm>
          <a:prstGeom prst="rect">
            <a:avLst/>
          </a:prstGeom>
        </p:spPr>
      </p:pic>
      <p:sp>
        <p:nvSpPr>
          <p:cNvPr id="2"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11" name="Picture 10"/>
          <p:cNvPicPr>
            <a:picLocks noChangeAspect="1"/>
          </p:cNvPicPr>
          <p:nvPr/>
        </p:nvPicPr>
        <p:blipFill>
          <a:blip r:embed="rId3"/>
          <a:stretch>
            <a:fillRect/>
          </a:stretch>
        </p:blipFill>
        <p:spPr>
          <a:xfrm>
            <a:off x="5398454" y="5250850"/>
            <a:ext cx="1459441" cy="550097"/>
          </a:xfrm>
          <a:prstGeom prst="rect">
            <a:avLst/>
          </a:prstGeom>
        </p:spPr>
      </p:pic>
      <p:pic>
        <p:nvPicPr>
          <p:cNvPr id="15" name="Picture 14"/>
          <p:cNvPicPr/>
          <p:nvPr/>
        </p:nvPicPr>
        <p:blipFill>
          <a:blip r:embed="rId4" cstate="print">
            <a:extLst>
              <a:ext uri="{28A0092B-C50C-407E-A947-70E740481C1C}">
                <a14:useLocalDpi xmlns:a14="http://schemas.microsoft.com/office/drawing/2010/main" val="0"/>
              </a:ext>
            </a:extLst>
          </a:blip>
          <a:stretch>
            <a:fillRect/>
          </a:stretch>
        </p:blipFill>
        <p:spPr>
          <a:xfrm>
            <a:off x="4113250" y="5250850"/>
            <a:ext cx="1111885" cy="1111885"/>
          </a:xfrm>
          <a:prstGeom prst="rect">
            <a:avLst/>
          </a:prstGeom>
        </p:spPr>
      </p:pic>
      <p:sp>
        <p:nvSpPr>
          <p:cNvPr id="4" name="Title 3"/>
          <p:cNvSpPr>
            <a:spLocks noGrp="1"/>
          </p:cNvSpPr>
          <p:nvPr>
            <p:ph type="title"/>
          </p:nvPr>
        </p:nvSpPr>
        <p:spPr>
          <a:xfrm>
            <a:off x="457200" y="117994"/>
            <a:ext cx="8229600" cy="1143000"/>
          </a:xfrm>
        </p:spPr>
        <p:txBody>
          <a:bodyPr/>
          <a:lstStyle/>
          <a:p>
            <a:r>
              <a:rPr lang="en-GB" dirty="0" smtClean="0"/>
              <a:t>Auditing for Students</a:t>
            </a:r>
            <a:endParaRPr lang="en-GB" dirty="0"/>
          </a:p>
        </p:txBody>
      </p:sp>
      <p:sp>
        <p:nvSpPr>
          <p:cNvPr id="5" name="Content Placeholder 4"/>
          <p:cNvSpPr>
            <a:spLocks noGrp="1"/>
          </p:cNvSpPr>
          <p:nvPr>
            <p:ph idx="1"/>
          </p:nvPr>
        </p:nvSpPr>
        <p:spPr>
          <a:xfrm>
            <a:off x="323528" y="1197390"/>
            <a:ext cx="8229600" cy="3692685"/>
          </a:xfrm>
        </p:spPr>
        <p:txBody>
          <a:bodyPr>
            <a:normAutofit fontScale="92500" lnSpcReduction="10000"/>
          </a:bodyPr>
          <a:lstStyle/>
          <a:p>
            <a:pPr marL="0" indent="0">
              <a:buNone/>
            </a:pPr>
            <a:r>
              <a:rPr lang="en-GB" sz="2000" dirty="0"/>
              <a:t>Every person must mark on the map: </a:t>
            </a:r>
            <a:endParaRPr lang="en-GB" sz="2000" dirty="0" smtClean="0"/>
          </a:p>
          <a:p>
            <a:pPr marL="0" indent="0">
              <a:buNone/>
            </a:pPr>
            <a:endParaRPr lang="en-GB" sz="2000" dirty="0" smtClean="0"/>
          </a:p>
          <a:p>
            <a:pPr marL="0" indent="0">
              <a:buNone/>
            </a:pPr>
            <a:r>
              <a:rPr lang="en-GB" sz="2000" dirty="0" smtClean="0">
                <a:solidFill>
                  <a:srgbClr val="002060"/>
                </a:solidFill>
              </a:rPr>
              <a:t>Where </a:t>
            </a:r>
            <a:r>
              <a:rPr lang="en-GB" sz="2000" dirty="0">
                <a:solidFill>
                  <a:srgbClr val="002060"/>
                </a:solidFill>
              </a:rPr>
              <a:t>you play most often NAVY </a:t>
            </a:r>
            <a:r>
              <a:rPr lang="en-GB" sz="2000" dirty="0" smtClean="0">
                <a:solidFill>
                  <a:srgbClr val="002060"/>
                </a:solidFill>
              </a:rPr>
              <a:t>BLUE </a:t>
            </a:r>
          </a:p>
          <a:p>
            <a:pPr marL="0" indent="0">
              <a:buNone/>
            </a:pPr>
            <a:r>
              <a:rPr lang="en-GB" sz="2000" dirty="0" smtClean="0"/>
              <a:t>Where </a:t>
            </a:r>
            <a:r>
              <a:rPr lang="en-GB" sz="2000" dirty="0"/>
              <a:t>you go to be alone BLACK </a:t>
            </a:r>
            <a:endParaRPr lang="en-GB" sz="2000" dirty="0" smtClean="0"/>
          </a:p>
          <a:p>
            <a:pPr marL="0" indent="0">
              <a:buNone/>
            </a:pPr>
            <a:r>
              <a:rPr lang="en-GB" sz="2000" dirty="0" smtClean="0">
                <a:solidFill>
                  <a:srgbClr val="00B0F0"/>
                </a:solidFill>
              </a:rPr>
              <a:t>The </a:t>
            </a:r>
            <a:r>
              <a:rPr lang="en-GB" sz="2000" dirty="0">
                <a:solidFill>
                  <a:srgbClr val="00B0F0"/>
                </a:solidFill>
              </a:rPr>
              <a:t>place with the best view LIGHT BLUE </a:t>
            </a:r>
            <a:endParaRPr lang="en-GB" sz="2000" dirty="0" smtClean="0">
              <a:solidFill>
                <a:srgbClr val="00B0F0"/>
              </a:solidFill>
            </a:endParaRPr>
          </a:p>
          <a:p>
            <a:pPr marL="0" indent="0">
              <a:buNone/>
            </a:pPr>
            <a:r>
              <a:rPr lang="en-GB" sz="2000" dirty="0" smtClean="0">
                <a:solidFill>
                  <a:srgbClr val="00B050"/>
                </a:solidFill>
              </a:rPr>
              <a:t>The </a:t>
            </a:r>
            <a:r>
              <a:rPr lang="en-GB" sz="2000" dirty="0">
                <a:solidFill>
                  <a:srgbClr val="00B050"/>
                </a:solidFill>
              </a:rPr>
              <a:t>place to find lots of wildlife and nature GREEN </a:t>
            </a:r>
            <a:endParaRPr lang="en-GB" sz="2000" dirty="0" smtClean="0">
              <a:solidFill>
                <a:srgbClr val="00B050"/>
              </a:solidFill>
            </a:endParaRPr>
          </a:p>
          <a:p>
            <a:pPr marL="0" indent="0">
              <a:buNone/>
            </a:pPr>
            <a:r>
              <a:rPr lang="en-GB" sz="2000" dirty="0" smtClean="0">
                <a:solidFill>
                  <a:srgbClr val="7030A0"/>
                </a:solidFill>
              </a:rPr>
              <a:t>Best </a:t>
            </a:r>
            <a:r>
              <a:rPr lang="en-GB" sz="2000" dirty="0">
                <a:solidFill>
                  <a:srgbClr val="7030A0"/>
                </a:solidFill>
              </a:rPr>
              <a:t>place for being physically active PURPLE </a:t>
            </a:r>
            <a:endParaRPr lang="en-GB" sz="2000" dirty="0" smtClean="0">
              <a:solidFill>
                <a:srgbClr val="7030A0"/>
              </a:solidFill>
            </a:endParaRPr>
          </a:p>
          <a:p>
            <a:pPr marL="0" indent="0">
              <a:buNone/>
            </a:pPr>
            <a:r>
              <a:rPr lang="en-GB" sz="2000" dirty="0" smtClean="0">
                <a:solidFill>
                  <a:srgbClr val="CC6600"/>
                </a:solidFill>
              </a:rPr>
              <a:t>The </a:t>
            </a:r>
            <a:r>
              <a:rPr lang="en-GB" sz="2000" dirty="0">
                <a:solidFill>
                  <a:srgbClr val="CC6600"/>
                </a:solidFill>
              </a:rPr>
              <a:t>quietest space BROWN </a:t>
            </a:r>
            <a:endParaRPr lang="en-GB" sz="2000" dirty="0" smtClean="0">
              <a:solidFill>
                <a:srgbClr val="CC6600"/>
              </a:solidFill>
            </a:endParaRPr>
          </a:p>
          <a:p>
            <a:pPr marL="0" indent="0">
              <a:buNone/>
            </a:pPr>
            <a:r>
              <a:rPr lang="en-GB" sz="2000" dirty="0" smtClean="0">
                <a:solidFill>
                  <a:srgbClr val="FFC000"/>
                </a:solidFill>
              </a:rPr>
              <a:t>A </a:t>
            </a:r>
            <a:r>
              <a:rPr lang="en-GB" sz="2000" dirty="0">
                <a:solidFill>
                  <a:srgbClr val="FFC000"/>
                </a:solidFill>
              </a:rPr>
              <a:t>good place to relax ORANGE </a:t>
            </a:r>
            <a:endParaRPr lang="en-GB" sz="2000" dirty="0" smtClean="0">
              <a:solidFill>
                <a:srgbClr val="FFC000"/>
              </a:solidFill>
            </a:endParaRPr>
          </a:p>
          <a:p>
            <a:pPr marL="0" indent="0">
              <a:buNone/>
            </a:pPr>
            <a:r>
              <a:rPr lang="en-GB" sz="2000" dirty="0" smtClean="0">
                <a:solidFill>
                  <a:srgbClr val="FF0000"/>
                </a:solidFill>
              </a:rPr>
              <a:t>A </a:t>
            </a:r>
            <a:r>
              <a:rPr lang="en-GB" sz="2000" dirty="0">
                <a:solidFill>
                  <a:srgbClr val="FF0000"/>
                </a:solidFill>
              </a:rPr>
              <a:t>dangerous place RED </a:t>
            </a:r>
            <a:endParaRPr lang="en-GB" sz="2000" dirty="0" smtClean="0">
              <a:solidFill>
                <a:srgbClr val="FF0000"/>
              </a:solidFill>
            </a:endParaRPr>
          </a:p>
          <a:p>
            <a:pPr marL="0" indent="0">
              <a:buNone/>
            </a:pPr>
            <a:r>
              <a:rPr lang="en-GB" sz="2000" dirty="0" smtClean="0">
                <a:solidFill>
                  <a:srgbClr val="FF0066"/>
                </a:solidFill>
              </a:rPr>
              <a:t>A </a:t>
            </a:r>
            <a:r>
              <a:rPr lang="en-GB" sz="2000" dirty="0">
                <a:solidFill>
                  <a:srgbClr val="FF0066"/>
                </a:solidFill>
              </a:rPr>
              <a:t>safe place PINK</a:t>
            </a:r>
          </a:p>
        </p:txBody>
      </p:sp>
      <p:pic>
        <p:nvPicPr>
          <p:cNvPr id="10" name="Picture 9"/>
          <p:cNvPicPr>
            <a:picLocks noChangeAspect="1"/>
          </p:cNvPicPr>
          <p:nvPr/>
        </p:nvPicPr>
        <p:blipFill>
          <a:blip r:embed="rId5"/>
          <a:stretch>
            <a:fillRect/>
          </a:stretch>
        </p:blipFill>
        <p:spPr>
          <a:xfrm>
            <a:off x="2267744" y="5335369"/>
            <a:ext cx="2085013" cy="225572"/>
          </a:xfrm>
          <a:prstGeom prst="rect">
            <a:avLst/>
          </a:prstGeom>
        </p:spPr>
      </p:pic>
      <p:pic>
        <p:nvPicPr>
          <p:cNvPr id="21506" name="Picture 2" descr="Setting up and running a school garden"/>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06677" y="1865272"/>
            <a:ext cx="3554792" cy="23066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459404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p:nvPr/>
        </p:nvPicPr>
        <p:blipFill>
          <a:blip r:embed="rId2" cstate="print">
            <a:extLst>
              <a:ext uri="{28A0092B-C50C-407E-A947-70E740481C1C}">
                <a14:useLocalDpi xmlns:a14="http://schemas.microsoft.com/office/drawing/2010/main" val="0"/>
              </a:ext>
            </a:extLst>
          </a:blip>
          <a:stretch>
            <a:fillRect/>
          </a:stretch>
        </p:blipFill>
        <p:spPr>
          <a:xfrm>
            <a:off x="0" y="4531575"/>
            <a:ext cx="9144000" cy="2327586"/>
          </a:xfrm>
          <a:prstGeom prst="rect">
            <a:avLst/>
          </a:prstGeom>
        </p:spPr>
      </p:pic>
      <p:sp>
        <p:nvSpPr>
          <p:cNvPr id="2"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11" name="Picture 10"/>
          <p:cNvPicPr>
            <a:picLocks noChangeAspect="1"/>
          </p:cNvPicPr>
          <p:nvPr/>
        </p:nvPicPr>
        <p:blipFill>
          <a:blip r:embed="rId3"/>
          <a:stretch>
            <a:fillRect/>
          </a:stretch>
        </p:blipFill>
        <p:spPr>
          <a:xfrm>
            <a:off x="5398454" y="5250850"/>
            <a:ext cx="1459441" cy="550097"/>
          </a:xfrm>
          <a:prstGeom prst="rect">
            <a:avLst/>
          </a:prstGeom>
        </p:spPr>
      </p:pic>
      <p:pic>
        <p:nvPicPr>
          <p:cNvPr id="15" name="Picture 14"/>
          <p:cNvPicPr/>
          <p:nvPr/>
        </p:nvPicPr>
        <p:blipFill>
          <a:blip r:embed="rId4" cstate="print">
            <a:extLst>
              <a:ext uri="{28A0092B-C50C-407E-A947-70E740481C1C}">
                <a14:useLocalDpi xmlns:a14="http://schemas.microsoft.com/office/drawing/2010/main" val="0"/>
              </a:ext>
            </a:extLst>
          </a:blip>
          <a:stretch>
            <a:fillRect/>
          </a:stretch>
        </p:blipFill>
        <p:spPr>
          <a:xfrm>
            <a:off x="4113250" y="5250850"/>
            <a:ext cx="1111885" cy="1111885"/>
          </a:xfrm>
          <a:prstGeom prst="rect">
            <a:avLst/>
          </a:prstGeom>
        </p:spPr>
      </p:pic>
      <p:sp>
        <p:nvSpPr>
          <p:cNvPr id="4" name="Title 3"/>
          <p:cNvSpPr>
            <a:spLocks noGrp="1"/>
          </p:cNvSpPr>
          <p:nvPr>
            <p:ph type="title"/>
          </p:nvPr>
        </p:nvSpPr>
        <p:spPr>
          <a:xfrm>
            <a:off x="457200" y="117994"/>
            <a:ext cx="8229600" cy="1143000"/>
          </a:xfrm>
        </p:spPr>
        <p:txBody>
          <a:bodyPr/>
          <a:lstStyle/>
          <a:p>
            <a:r>
              <a:rPr lang="en-GB" dirty="0" smtClean="0"/>
              <a:t>Unique to St </a:t>
            </a:r>
            <a:r>
              <a:rPr lang="en-GB" dirty="0" err="1" smtClean="0"/>
              <a:t>Teilo’s</a:t>
            </a:r>
            <a:r>
              <a:rPr lang="en-GB" dirty="0" smtClean="0"/>
              <a:t>…</a:t>
            </a:r>
            <a:endParaRPr lang="en-GB" dirty="0"/>
          </a:p>
        </p:txBody>
      </p:sp>
      <p:pic>
        <p:nvPicPr>
          <p:cNvPr id="10" name="Picture 9"/>
          <p:cNvPicPr>
            <a:picLocks noChangeAspect="1"/>
          </p:cNvPicPr>
          <p:nvPr/>
        </p:nvPicPr>
        <p:blipFill>
          <a:blip r:embed="rId5"/>
          <a:stretch>
            <a:fillRect/>
          </a:stretch>
        </p:blipFill>
        <p:spPr>
          <a:xfrm>
            <a:off x="2267744" y="5335369"/>
            <a:ext cx="2085013" cy="225572"/>
          </a:xfrm>
          <a:prstGeom prst="rect">
            <a:avLst/>
          </a:prstGeom>
        </p:spPr>
      </p:pic>
      <p:pic>
        <p:nvPicPr>
          <p:cNvPr id="5" name="Picture 4"/>
          <p:cNvPicPr>
            <a:picLocks noChangeAspect="1"/>
          </p:cNvPicPr>
          <p:nvPr/>
        </p:nvPicPr>
        <p:blipFill>
          <a:blip r:embed="rId6"/>
          <a:stretch>
            <a:fillRect/>
          </a:stretch>
        </p:blipFill>
        <p:spPr>
          <a:xfrm>
            <a:off x="1115616" y="1266970"/>
            <a:ext cx="6840760" cy="3705129"/>
          </a:xfrm>
          <a:prstGeom prst="rect">
            <a:avLst/>
          </a:prstGeom>
        </p:spPr>
      </p:pic>
    </p:spTree>
    <p:extLst>
      <p:ext uri="{BB962C8B-B14F-4D97-AF65-F5344CB8AC3E}">
        <p14:creationId xmlns:p14="http://schemas.microsoft.com/office/powerpoint/2010/main" val="164350904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p:nvPr/>
        </p:nvPicPr>
        <p:blipFill>
          <a:blip r:embed="rId2" cstate="print">
            <a:extLst>
              <a:ext uri="{28A0092B-C50C-407E-A947-70E740481C1C}">
                <a14:useLocalDpi xmlns:a14="http://schemas.microsoft.com/office/drawing/2010/main" val="0"/>
              </a:ext>
            </a:extLst>
          </a:blip>
          <a:stretch>
            <a:fillRect/>
          </a:stretch>
        </p:blipFill>
        <p:spPr>
          <a:xfrm>
            <a:off x="0" y="4531575"/>
            <a:ext cx="9144000" cy="2327586"/>
          </a:xfrm>
          <a:prstGeom prst="rect">
            <a:avLst/>
          </a:prstGeom>
        </p:spPr>
      </p:pic>
      <p:sp>
        <p:nvSpPr>
          <p:cNvPr id="2"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11" name="Picture 10"/>
          <p:cNvPicPr>
            <a:picLocks noChangeAspect="1"/>
          </p:cNvPicPr>
          <p:nvPr/>
        </p:nvPicPr>
        <p:blipFill>
          <a:blip r:embed="rId3"/>
          <a:stretch>
            <a:fillRect/>
          </a:stretch>
        </p:blipFill>
        <p:spPr>
          <a:xfrm>
            <a:off x="5398454" y="5250850"/>
            <a:ext cx="1459441" cy="550097"/>
          </a:xfrm>
          <a:prstGeom prst="rect">
            <a:avLst/>
          </a:prstGeom>
        </p:spPr>
      </p:pic>
      <p:pic>
        <p:nvPicPr>
          <p:cNvPr id="15" name="Picture 14"/>
          <p:cNvPicPr/>
          <p:nvPr/>
        </p:nvPicPr>
        <p:blipFill>
          <a:blip r:embed="rId4" cstate="print">
            <a:extLst>
              <a:ext uri="{28A0092B-C50C-407E-A947-70E740481C1C}">
                <a14:useLocalDpi xmlns:a14="http://schemas.microsoft.com/office/drawing/2010/main" val="0"/>
              </a:ext>
            </a:extLst>
          </a:blip>
          <a:stretch>
            <a:fillRect/>
          </a:stretch>
        </p:blipFill>
        <p:spPr>
          <a:xfrm>
            <a:off x="4113250" y="5250850"/>
            <a:ext cx="1111885" cy="1111885"/>
          </a:xfrm>
          <a:prstGeom prst="rect">
            <a:avLst/>
          </a:prstGeom>
        </p:spPr>
      </p:pic>
      <p:sp>
        <p:nvSpPr>
          <p:cNvPr id="4" name="Title 3"/>
          <p:cNvSpPr>
            <a:spLocks noGrp="1"/>
          </p:cNvSpPr>
          <p:nvPr>
            <p:ph type="title"/>
          </p:nvPr>
        </p:nvSpPr>
        <p:spPr>
          <a:xfrm>
            <a:off x="457200" y="117994"/>
            <a:ext cx="8229600" cy="1143000"/>
          </a:xfrm>
        </p:spPr>
        <p:txBody>
          <a:bodyPr/>
          <a:lstStyle/>
          <a:p>
            <a:r>
              <a:rPr lang="en-GB" dirty="0" smtClean="0"/>
              <a:t>Beach Theme</a:t>
            </a:r>
            <a:endParaRPr lang="en-GB" dirty="0"/>
          </a:p>
        </p:txBody>
      </p:sp>
      <p:pic>
        <p:nvPicPr>
          <p:cNvPr id="10" name="Picture 9"/>
          <p:cNvPicPr>
            <a:picLocks noChangeAspect="1"/>
          </p:cNvPicPr>
          <p:nvPr/>
        </p:nvPicPr>
        <p:blipFill>
          <a:blip r:embed="rId5"/>
          <a:stretch>
            <a:fillRect/>
          </a:stretch>
        </p:blipFill>
        <p:spPr>
          <a:xfrm>
            <a:off x="2267744" y="5335369"/>
            <a:ext cx="2085013" cy="225572"/>
          </a:xfrm>
          <a:prstGeom prst="rect">
            <a:avLst/>
          </a:prstGeom>
        </p:spPr>
      </p:pic>
      <p:pic>
        <p:nvPicPr>
          <p:cNvPr id="12" name="Picture 2" descr="25+ Awesome Beach-Style Outdoor Living Ideas For Your Porch &amp; Yar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08508" y="2275235"/>
            <a:ext cx="3481663" cy="2605445"/>
          </a:xfrm>
          <a:prstGeom prst="rect">
            <a:avLst/>
          </a:prstGeom>
          <a:noFill/>
          <a:extLst>
            <a:ext uri="{909E8E84-426E-40DD-AFC4-6F175D3DCCD1}">
              <a14:hiddenFill xmlns:a14="http://schemas.microsoft.com/office/drawing/2010/main">
                <a:solidFill>
                  <a:srgbClr val="FFFFFF"/>
                </a:solidFill>
              </a14:hiddenFill>
            </a:ext>
          </a:extLst>
        </p:spPr>
      </p:pic>
      <p:sp>
        <p:nvSpPr>
          <p:cNvPr id="8" name="AutoShape 2" descr="We love boats! If you do not have access to a real one get hold of a large  cardboard box and get… | Natural playground, Kids indoor playground,  Preschool playground"/>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9" name="Picture 8"/>
          <p:cNvPicPr>
            <a:picLocks noChangeAspect="1"/>
          </p:cNvPicPr>
          <p:nvPr/>
        </p:nvPicPr>
        <p:blipFill>
          <a:blip r:embed="rId7"/>
          <a:stretch>
            <a:fillRect/>
          </a:stretch>
        </p:blipFill>
        <p:spPr>
          <a:xfrm>
            <a:off x="6408003" y="1136029"/>
            <a:ext cx="2466975" cy="1847850"/>
          </a:xfrm>
          <a:prstGeom prst="rect">
            <a:avLst/>
          </a:prstGeom>
        </p:spPr>
      </p:pic>
      <p:pic>
        <p:nvPicPr>
          <p:cNvPr id="9220" name="Picture 4" descr="Downderry Primary School Outdoor Learning &amp; Play Area"/>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503566" y="4130109"/>
            <a:ext cx="2640434" cy="1755633"/>
          </a:xfrm>
          <a:prstGeom prst="rect">
            <a:avLst/>
          </a:prstGeom>
          <a:noFill/>
          <a:extLst>
            <a:ext uri="{909E8E84-426E-40DD-AFC4-6F175D3DCCD1}">
              <a14:hiddenFill xmlns:a14="http://schemas.microsoft.com/office/drawing/2010/main">
                <a:solidFill>
                  <a:srgbClr val="FFFFFF"/>
                </a:solidFill>
              </a14:hiddenFill>
            </a:ext>
          </a:extLst>
        </p:spPr>
      </p:pic>
      <p:pic>
        <p:nvPicPr>
          <p:cNvPr id="17" name="Content Placeholder 6"/>
          <p:cNvPicPr>
            <a:picLocks noGrp="1" noChangeAspect="1"/>
          </p:cNvPicPr>
          <p:nvPr>
            <p:ph idx="1"/>
          </p:nvPr>
        </p:nvPicPr>
        <p:blipFill>
          <a:blip r:embed="rId9">
            <a:extLst>
              <a:ext uri="{28A0092B-C50C-407E-A947-70E740481C1C}">
                <a14:useLocalDpi xmlns:a14="http://schemas.microsoft.com/office/drawing/2010/main" val="0"/>
              </a:ext>
            </a:extLst>
          </a:blip>
          <a:stretch>
            <a:fillRect/>
          </a:stretch>
        </p:blipFill>
        <p:spPr>
          <a:xfrm>
            <a:off x="266492" y="4282136"/>
            <a:ext cx="3869578" cy="2164340"/>
          </a:xfrm>
        </p:spPr>
      </p:pic>
      <p:pic>
        <p:nvPicPr>
          <p:cNvPr id="13" name="Picture 12"/>
          <p:cNvPicPr>
            <a:picLocks noChangeAspect="1"/>
          </p:cNvPicPr>
          <p:nvPr/>
        </p:nvPicPr>
        <p:blipFill>
          <a:blip r:embed="rId10"/>
          <a:stretch>
            <a:fillRect/>
          </a:stretch>
        </p:blipFill>
        <p:spPr>
          <a:xfrm>
            <a:off x="155575" y="1105275"/>
            <a:ext cx="3336305" cy="2502229"/>
          </a:xfrm>
          <a:prstGeom prst="rect">
            <a:avLst/>
          </a:prstGeom>
        </p:spPr>
      </p:pic>
    </p:spTree>
    <p:extLst>
      <p:ext uri="{BB962C8B-B14F-4D97-AF65-F5344CB8AC3E}">
        <p14:creationId xmlns:p14="http://schemas.microsoft.com/office/powerpoint/2010/main" val="263480441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p:nvPr/>
        </p:nvPicPr>
        <p:blipFill>
          <a:blip r:embed="rId2" cstate="print">
            <a:extLst>
              <a:ext uri="{28A0092B-C50C-407E-A947-70E740481C1C}">
                <a14:useLocalDpi xmlns:a14="http://schemas.microsoft.com/office/drawing/2010/main" val="0"/>
              </a:ext>
            </a:extLst>
          </a:blip>
          <a:stretch>
            <a:fillRect/>
          </a:stretch>
        </p:blipFill>
        <p:spPr>
          <a:xfrm>
            <a:off x="0" y="4531575"/>
            <a:ext cx="9144000" cy="2327586"/>
          </a:xfrm>
          <a:prstGeom prst="rect">
            <a:avLst/>
          </a:prstGeom>
        </p:spPr>
      </p:pic>
      <p:sp>
        <p:nvSpPr>
          <p:cNvPr id="2"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11" name="Picture 10"/>
          <p:cNvPicPr>
            <a:picLocks noChangeAspect="1"/>
          </p:cNvPicPr>
          <p:nvPr/>
        </p:nvPicPr>
        <p:blipFill>
          <a:blip r:embed="rId3"/>
          <a:stretch>
            <a:fillRect/>
          </a:stretch>
        </p:blipFill>
        <p:spPr>
          <a:xfrm>
            <a:off x="5398454" y="5250850"/>
            <a:ext cx="1459441" cy="550097"/>
          </a:xfrm>
          <a:prstGeom prst="rect">
            <a:avLst/>
          </a:prstGeom>
        </p:spPr>
      </p:pic>
      <p:pic>
        <p:nvPicPr>
          <p:cNvPr id="15" name="Picture 14"/>
          <p:cNvPicPr/>
          <p:nvPr/>
        </p:nvPicPr>
        <p:blipFill>
          <a:blip r:embed="rId4" cstate="print">
            <a:extLst>
              <a:ext uri="{28A0092B-C50C-407E-A947-70E740481C1C}">
                <a14:useLocalDpi xmlns:a14="http://schemas.microsoft.com/office/drawing/2010/main" val="0"/>
              </a:ext>
            </a:extLst>
          </a:blip>
          <a:stretch>
            <a:fillRect/>
          </a:stretch>
        </p:blipFill>
        <p:spPr>
          <a:xfrm>
            <a:off x="4113250" y="5250850"/>
            <a:ext cx="1111885" cy="1111885"/>
          </a:xfrm>
          <a:prstGeom prst="rect">
            <a:avLst/>
          </a:prstGeom>
        </p:spPr>
      </p:pic>
      <p:sp>
        <p:nvSpPr>
          <p:cNvPr id="4" name="Title 3"/>
          <p:cNvSpPr>
            <a:spLocks noGrp="1"/>
          </p:cNvSpPr>
          <p:nvPr>
            <p:ph type="title"/>
          </p:nvPr>
        </p:nvSpPr>
        <p:spPr>
          <a:xfrm>
            <a:off x="457200" y="117994"/>
            <a:ext cx="8229600" cy="1143000"/>
          </a:xfrm>
        </p:spPr>
        <p:txBody>
          <a:bodyPr/>
          <a:lstStyle/>
          <a:p>
            <a:r>
              <a:rPr lang="en-GB" dirty="0" smtClean="0"/>
              <a:t>Mural</a:t>
            </a:r>
            <a:endParaRPr lang="en-GB" dirty="0"/>
          </a:p>
        </p:txBody>
      </p:sp>
      <p:pic>
        <p:nvPicPr>
          <p:cNvPr id="10" name="Picture 9"/>
          <p:cNvPicPr>
            <a:picLocks noChangeAspect="1"/>
          </p:cNvPicPr>
          <p:nvPr/>
        </p:nvPicPr>
        <p:blipFill>
          <a:blip r:embed="rId5"/>
          <a:stretch>
            <a:fillRect/>
          </a:stretch>
        </p:blipFill>
        <p:spPr>
          <a:xfrm>
            <a:off x="2267744" y="5335369"/>
            <a:ext cx="2085013" cy="225572"/>
          </a:xfrm>
          <a:prstGeom prst="rect">
            <a:avLst/>
          </a:prstGeom>
        </p:spPr>
      </p:pic>
      <p:pic>
        <p:nvPicPr>
          <p:cNvPr id="2050" name="Picture 2" descr="Our artists have just finished a beautiful mural at Sacred Heart Primary  School in Luton. They worked with the year 6 st… | Mural art, School murals,  Mural painti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4268" y="1238396"/>
            <a:ext cx="4197182" cy="279112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rotWithShape="1">
          <a:blip r:embed="rId7"/>
          <a:srcRect b="5434"/>
          <a:stretch/>
        </p:blipFill>
        <p:spPr>
          <a:xfrm>
            <a:off x="4607029" y="1371540"/>
            <a:ext cx="4431390" cy="2475064"/>
          </a:xfrm>
          <a:prstGeom prst="rect">
            <a:avLst/>
          </a:prstGeom>
        </p:spPr>
      </p:pic>
      <p:pic>
        <p:nvPicPr>
          <p:cNvPr id="6" name="Picture 5"/>
          <p:cNvPicPr>
            <a:picLocks noChangeAspect="1"/>
          </p:cNvPicPr>
          <p:nvPr/>
        </p:nvPicPr>
        <p:blipFill>
          <a:blip r:embed="rId8"/>
          <a:stretch>
            <a:fillRect/>
          </a:stretch>
        </p:blipFill>
        <p:spPr>
          <a:xfrm>
            <a:off x="2458574" y="4232198"/>
            <a:ext cx="3845752" cy="2587399"/>
          </a:xfrm>
          <a:prstGeom prst="rect">
            <a:avLst/>
          </a:prstGeom>
        </p:spPr>
      </p:pic>
    </p:spTree>
    <p:extLst>
      <p:ext uri="{BB962C8B-B14F-4D97-AF65-F5344CB8AC3E}">
        <p14:creationId xmlns:p14="http://schemas.microsoft.com/office/powerpoint/2010/main" val="56290289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p:nvPr/>
        </p:nvPicPr>
        <p:blipFill>
          <a:blip r:embed="rId2" cstate="print">
            <a:extLst>
              <a:ext uri="{28A0092B-C50C-407E-A947-70E740481C1C}">
                <a14:useLocalDpi xmlns:a14="http://schemas.microsoft.com/office/drawing/2010/main" val="0"/>
              </a:ext>
            </a:extLst>
          </a:blip>
          <a:stretch>
            <a:fillRect/>
          </a:stretch>
        </p:blipFill>
        <p:spPr>
          <a:xfrm>
            <a:off x="0" y="4531575"/>
            <a:ext cx="9144000" cy="2327586"/>
          </a:xfrm>
          <a:prstGeom prst="rect">
            <a:avLst/>
          </a:prstGeom>
        </p:spPr>
      </p:pic>
      <p:sp>
        <p:nvSpPr>
          <p:cNvPr id="2"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11" name="Picture 10"/>
          <p:cNvPicPr>
            <a:picLocks noChangeAspect="1"/>
          </p:cNvPicPr>
          <p:nvPr/>
        </p:nvPicPr>
        <p:blipFill>
          <a:blip r:embed="rId3"/>
          <a:stretch>
            <a:fillRect/>
          </a:stretch>
        </p:blipFill>
        <p:spPr>
          <a:xfrm>
            <a:off x="5398454" y="5250850"/>
            <a:ext cx="1459441" cy="550097"/>
          </a:xfrm>
          <a:prstGeom prst="rect">
            <a:avLst/>
          </a:prstGeom>
        </p:spPr>
      </p:pic>
      <p:pic>
        <p:nvPicPr>
          <p:cNvPr id="15" name="Picture 14"/>
          <p:cNvPicPr/>
          <p:nvPr/>
        </p:nvPicPr>
        <p:blipFill>
          <a:blip r:embed="rId4" cstate="print">
            <a:extLst>
              <a:ext uri="{28A0092B-C50C-407E-A947-70E740481C1C}">
                <a14:useLocalDpi xmlns:a14="http://schemas.microsoft.com/office/drawing/2010/main" val="0"/>
              </a:ext>
            </a:extLst>
          </a:blip>
          <a:stretch>
            <a:fillRect/>
          </a:stretch>
        </p:blipFill>
        <p:spPr>
          <a:xfrm>
            <a:off x="4113250" y="5250850"/>
            <a:ext cx="1111885" cy="1111885"/>
          </a:xfrm>
          <a:prstGeom prst="rect">
            <a:avLst/>
          </a:prstGeom>
        </p:spPr>
      </p:pic>
      <p:sp>
        <p:nvSpPr>
          <p:cNvPr id="4" name="Title 3"/>
          <p:cNvSpPr>
            <a:spLocks noGrp="1"/>
          </p:cNvSpPr>
          <p:nvPr>
            <p:ph type="title"/>
          </p:nvPr>
        </p:nvSpPr>
        <p:spPr/>
        <p:txBody>
          <a:bodyPr/>
          <a:lstStyle/>
          <a:p>
            <a:r>
              <a:rPr lang="en-GB" dirty="0" smtClean="0"/>
              <a:t>Community Support</a:t>
            </a:r>
            <a:endParaRPr lang="en-GB" dirty="0"/>
          </a:p>
        </p:txBody>
      </p:sp>
      <p:sp>
        <p:nvSpPr>
          <p:cNvPr id="7" name="Content Placeholder 6"/>
          <p:cNvSpPr>
            <a:spLocks noGrp="1"/>
          </p:cNvSpPr>
          <p:nvPr>
            <p:ph sz="half" idx="1"/>
          </p:nvPr>
        </p:nvSpPr>
        <p:spPr/>
        <p:txBody>
          <a:bodyPr/>
          <a:lstStyle/>
          <a:p>
            <a:pPr marL="0" indent="0">
              <a:buNone/>
            </a:pPr>
            <a:r>
              <a:rPr lang="en-GB" sz="2400" dirty="0" smtClean="0"/>
              <a:t>Who?</a:t>
            </a:r>
          </a:p>
          <a:p>
            <a:r>
              <a:rPr lang="en-GB" sz="2400" dirty="0" smtClean="0"/>
              <a:t>Governors</a:t>
            </a:r>
          </a:p>
          <a:p>
            <a:r>
              <a:rPr lang="en-GB" sz="2400" dirty="0" smtClean="0"/>
              <a:t>Parents</a:t>
            </a:r>
          </a:p>
          <a:p>
            <a:r>
              <a:rPr lang="en-GB" sz="2400" dirty="0" smtClean="0"/>
              <a:t>Teacher contacts</a:t>
            </a:r>
          </a:p>
          <a:p>
            <a:r>
              <a:rPr lang="en-GB" sz="2400" dirty="0" smtClean="0"/>
              <a:t>Local businesses</a:t>
            </a:r>
          </a:p>
          <a:p>
            <a:r>
              <a:rPr lang="en-GB" sz="2400" dirty="0" smtClean="0"/>
              <a:t>PODS</a:t>
            </a:r>
          </a:p>
        </p:txBody>
      </p:sp>
      <p:sp>
        <p:nvSpPr>
          <p:cNvPr id="13" name="Content Placeholder 12"/>
          <p:cNvSpPr>
            <a:spLocks noGrp="1"/>
          </p:cNvSpPr>
          <p:nvPr>
            <p:ph sz="half" idx="2"/>
          </p:nvPr>
        </p:nvSpPr>
        <p:spPr/>
        <p:txBody>
          <a:bodyPr>
            <a:normAutofit/>
          </a:bodyPr>
          <a:lstStyle/>
          <a:p>
            <a:pPr marL="0" indent="0">
              <a:buNone/>
            </a:pPr>
            <a:r>
              <a:rPr lang="en-GB" sz="2400" dirty="0" smtClean="0"/>
              <a:t>How?</a:t>
            </a:r>
          </a:p>
          <a:p>
            <a:r>
              <a:rPr lang="en-GB" sz="2400" dirty="0" smtClean="0"/>
              <a:t>Ask the Q’s</a:t>
            </a:r>
          </a:p>
          <a:p>
            <a:r>
              <a:rPr lang="en-GB" sz="2400" dirty="0" smtClean="0"/>
              <a:t>Fundraise</a:t>
            </a:r>
          </a:p>
          <a:p>
            <a:r>
              <a:rPr lang="en-GB" sz="2400" dirty="0" smtClean="0"/>
              <a:t>Plan</a:t>
            </a:r>
          </a:p>
          <a:p>
            <a:r>
              <a:rPr lang="en-GB" sz="2400" dirty="0" smtClean="0"/>
              <a:t>Ground Force Day (parents, teachers, community all in school grounds to create the space!)</a:t>
            </a:r>
            <a:endParaRPr lang="en-GB" sz="2400" dirty="0"/>
          </a:p>
        </p:txBody>
      </p:sp>
      <p:pic>
        <p:nvPicPr>
          <p:cNvPr id="10" name="Picture 9"/>
          <p:cNvPicPr>
            <a:picLocks noChangeAspect="1"/>
          </p:cNvPicPr>
          <p:nvPr/>
        </p:nvPicPr>
        <p:blipFill>
          <a:blip r:embed="rId5"/>
          <a:stretch>
            <a:fillRect/>
          </a:stretch>
        </p:blipFill>
        <p:spPr>
          <a:xfrm>
            <a:off x="2267744" y="5335369"/>
            <a:ext cx="2085013" cy="225572"/>
          </a:xfrm>
          <a:prstGeom prst="rect">
            <a:avLst/>
          </a:prstGeom>
        </p:spPr>
      </p:pic>
      <p:pic>
        <p:nvPicPr>
          <p:cNvPr id="8" name="Picture 7"/>
          <p:cNvPicPr>
            <a:picLocks noChangeAspect="1"/>
          </p:cNvPicPr>
          <p:nvPr/>
        </p:nvPicPr>
        <p:blipFill>
          <a:blip r:embed="rId6"/>
          <a:stretch>
            <a:fillRect/>
          </a:stretch>
        </p:blipFill>
        <p:spPr>
          <a:xfrm>
            <a:off x="1007215" y="4351275"/>
            <a:ext cx="3371850" cy="1532266"/>
          </a:xfrm>
          <a:prstGeom prst="rect">
            <a:avLst/>
          </a:prstGeom>
        </p:spPr>
      </p:pic>
    </p:spTree>
    <p:extLst>
      <p:ext uri="{BB962C8B-B14F-4D97-AF65-F5344CB8AC3E}">
        <p14:creationId xmlns:p14="http://schemas.microsoft.com/office/powerpoint/2010/main" val="246119940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17195</TotalTime>
  <Words>533</Words>
  <Application>Microsoft Office PowerPoint</Application>
  <PresentationFormat>On-screen Show (4:3)</PresentationFormat>
  <Paragraphs>73</Paragraphs>
  <Slides>17</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St Telio’s Catholic Church Tenby Developing School Grounds </vt:lpstr>
      <vt:lpstr>What you’ve got…</vt:lpstr>
      <vt:lpstr>Shelter</vt:lpstr>
      <vt:lpstr>Shelter</vt:lpstr>
      <vt:lpstr>Loose Parts Circle</vt:lpstr>
      <vt:lpstr>Loose Parts Play</vt:lpstr>
      <vt:lpstr>Recycled Materials</vt:lpstr>
      <vt:lpstr>What you’ve got…</vt:lpstr>
      <vt:lpstr>Ideas</vt:lpstr>
      <vt:lpstr>Teacher Audit</vt:lpstr>
      <vt:lpstr>Students are key!</vt:lpstr>
      <vt:lpstr>Auditing Activities for Students</vt:lpstr>
      <vt:lpstr>Auditing for Students</vt:lpstr>
      <vt:lpstr>Unique to St Teilo’s…</vt:lpstr>
      <vt:lpstr>Beach Theme</vt:lpstr>
      <vt:lpstr>Mural</vt:lpstr>
      <vt:lpstr>Community Support</vt:lpstr>
    </vt:vector>
  </TitlesOfParts>
  <Company>Pembrokeshire Coast National Park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Ysgolion Awyr Agored Sir Benfro</dc:title>
  <dc:creator>Bryony Rees</dc:creator>
  <cp:lastModifiedBy>Bryony Rees</cp:lastModifiedBy>
  <cp:revision>78</cp:revision>
  <dcterms:created xsi:type="dcterms:W3CDTF">2020-08-20T09:24:00Z</dcterms:created>
  <dcterms:modified xsi:type="dcterms:W3CDTF">2021-05-17T12:06:45Z</dcterms:modified>
</cp:coreProperties>
</file>