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5" r:id="rId2"/>
    <p:sldId id="365" r:id="rId3"/>
    <p:sldId id="366" r:id="rId4"/>
    <p:sldId id="369" r:id="rId5"/>
    <p:sldId id="387" r:id="rId6"/>
    <p:sldId id="401" r:id="rId7"/>
    <p:sldId id="370" r:id="rId8"/>
    <p:sldId id="416" r:id="rId9"/>
    <p:sldId id="386" r:id="rId10"/>
    <p:sldId id="392" r:id="rId11"/>
    <p:sldId id="417" r:id="rId12"/>
    <p:sldId id="409" r:id="rId13"/>
    <p:sldId id="383" r:id="rId14"/>
    <p:sldId id="412" r:id="rId15"/>
    <p:sldId id="384" r:id="rId16"/>
    <p:sldId id="385" r:id="rId17"/>
    <p:sldId id="411" r:id="rId18"/>
    <p:sldId id="418" r:id="rId19"/>
    <p:sldId id="395" r:id="rId20"/>
    <p:sldId id="419" r:id="rId21"/>
  </p:sldIdLst>
  <p:sldSz cx="9144000" cy="6858000" type="screen4x3"/>
  <p:notesSz cx="6724650" cy="9774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660"/>
  </p:normalViewPr>
  <p:slideViewPr>
    <p:cSldViewPr>
      <p:cViewPr varScale="1">
        <p:scale>
          <a:sx n="79" d="100"/>
          <a:sy n="79" d="100"/>
        </p:scale>
        <p:origin x="203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39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08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43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32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06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387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813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66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26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85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C5B84-9D51-45DB-89F8-0E874DDAC223}" type="datetimeFigureOut">
              <a:rPr lang="en-GB" smtClean="0"/>
              <a:t>25/10/2023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0EE45-68DA-4318-885A-D4AB622A9F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3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png"/><Relationship Id="rId7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.jpe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hyperlink" Target="mailto:bryonyr@Pembrokeshirecoast.org.uk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87354E1-9FB8-4ADE-A723-C1E07243E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34" y="1371843"/>
            <a:ext cx="1986693" cy="1995562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397" y="1270092"/>
            <a:ext cx="2073411" cy="21126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539719"/>
            <a:ext cx="9144000" cy="672024"/>
          </a:xfrm>
        </p:spPr>
        <p:txBody>
          <a:bodyPr>
            <a:noAutofit/>
          </a:bodyPr>
          <a:lstStyle/>
          <a:p>
            <a:r>
              <a:rPr lang="en-GB" sz="2000" dirty="0">
                <a:latin typeface="+mn-lt"/>
              </a:rPr>
              <a:t>Led by: Ross Williams, teacher at Johnston School</a:t>
            </a:r>
            <a:br>
              <a:rPr lang="en-GB" sz="2000" dirty="0">
                <a:latin typeface="+mn-lt"/>
              </a:rPr>
            </a:br>
            <a:r>
              <a:rPr lang="en-GB" sz="2000" dirty="0">
                <a:latin typeface="+mn-lt"/>
              </a:rPr>
              <a:t>Case Study by Bryony Rees, Pembrokeshire Outdoor Schools (PODS) Co-ordinator</a:t>
            </a:r>
            <a:br>
              <a:rPr lang="en-GB" sz="2000" dirty="0">
                <a:latin typeface="+mn-lt"/>
              </a:rPr>
            </a:br>
            <a:r>
              <a:rPr lang="en-GB" sz="2000" dirty="0">
                <a:latin typeface="+mn-lt"/>
              </a:rPr>
              <a:t>Funded by: Pembrokeshire Coast Charitable Trust, People’s Postcode Lottery and South Hook LNG Roots/</a:t>
            </a:r>
            <a:r>
              <a:rPr lang="en-GB" sz="2000" dirty="0" err="1">
                <a:latin typeface="+mn-lt"/>
              </a:rPr>
              <a:t>Gwreiddiau</a:t>
            </a:r>
            <a:r>
              <a:rPr lang="en-GB" sz="2000" dirty="0">
                <a:latin typeface="+mn-lt"/>
              </a:rPr>
              <a:t> Project.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60692" y="983141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latin typeface="+mn-lt"/>
              </a:rPr>
              <a:t>Johnston CP School</a:t>
            </a:r>
          </a:p>
          <a:p>
            <a:r>
              <a:rPr lang="en-GB" sz="4000" b="1" dirty="0">
                <a:latin typeface="+mn-lt"/>
              </a:rPr>
              <a:t>Pembrokeshire Outdoor Schools (PODS) </a:t>
            </a:r>
          </a:p>
          <a:p>
            <a:r>
              <a:rPr lang="en-GB" sz="4000" b="1" dirty="0">
                <a:latin typeface="+mn-lt"/>
              </a:rPr>
              <a:t>Case Study 2020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692" y="4741691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66" y="4623682"/>
            <a:ext cx="1459441" cy="550097"/>
          </a:xfrm>
          <a:prstGeom prst="rect">
            <a:avLst/>
          </a:prstGeom>
        </p:spPr>
      </p:pic>
      <p:sp>
        <p:nvSpPr>
          <p:cNvPr id="4" name="AutoShape 4" descr="Neyland School – The Darwin Centre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481320" y="3837121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15" name="Picture 14" descr="A logo with green text&#10;&#10;Description automatically generated">
            <a:extLst>
              <a:ext uri="{FF2B5EF4-FFF2-40B4-BE49-F238E27FC236}">
                <a16:creationId xmlns:a16="http://schemas.microsoft.com/office/drawing/2014/main" id="{E8A09C3E-775A-1F5A-513E-5EA01B63E39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908" y="4703889"/>
            <a:ext cx="1379053" cy="149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79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ea typeface="Calibri" panose="020F0502020204030204" pitchFamily="34" charset="0"/>
                <a:cs typeface="Calibri" panose="020F0502020204030204" pitchFamily="34" charset="0"/>
              </a:rPr>
              <a:t>Johnston Community Primary School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98497" y="1417638"/>
            <a:ext cx="4417520" cy="310854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/>
              <a:t>Background Info:</a:t>
            </a:r>
          </a:p>
          <a:p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Johnston Community Primary School is in Johnston between </a:t>
            </a:r>
            <a:r>
              <a:rPr lang="en-GB" sz="1400" dirty="0" err="1"/>
              <a:t>Haverfordwest</a:t>
            </a:r>
            <a:r>
              <a:rPr lang="en-GB" sz="1400" dirty="0"/>
              <a:t> and Milford Haven in Pembrokeshire.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school has 243 pupils aged between 3-11 years, including 40 pupils who attend the nursery part-time.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school has three mixed-age classes and seven single-age classes.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school moved to a new building in January 2017 and includes a specialist teaching facility for 12 pupils with autistic spectrum condition from the wider area.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The school have been given access to a farmers field beyond the school grounds.</a:t>
            </a:r>
          </a:p>
        </p:txBody>
      </p:sp>
      <p:pic>
        <p:nvPicPr>
          <p:cNvPr id="4" name="Picture 2" descr="Covid-19 case confirmed at school's Learning Resource Centre | News | Tenby  Observ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134" y="1533418"/>
            <a:ext cx="4109169" cy="263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65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4000" b="1" dirty="0"/>
              <a:t>Outdoor Learning at Johnston School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0384" y="1675944"/>
            <a:ext cx="8003232" cy="3075437"/>
          </a:xfrm>
        </p:spPr>
        <p:txBody>
          <a:bodyPr>
            <a:noAutofit/>
          </a:bodyPr>
          <a:lstStyle/>
          <a:p>
            <a:r>
              <a:rPr lang="en-GB" sz="1800" dirty="0"/>
              <a:t>School given access to the field beyond the grounds.</a:t>
            </a:r>
          </a:p>
          <a:p>
            <a:r>
              <a:rPr lang="en-GB" sz="1800" dirty="0"/>
              <a:t>Aims: Engage students, offer a diverse range of learning opportunities, build an outdoor curriculum.</a:t>
            </a:r>
          </a:p>
          <a:p>
            <a:r>
              <a:rPr lang="en-GB" sz="1800" dirty="0"/>
              <a:t>Over the last year Ross Williams has led planning developments of ‘The field’ and an orchard was planted, an area for growing was prepared.</a:t>
            </a:r>
          </a:p>
          <a:p>
            <a:r>
              <a:rPr lang="en-GB" sz="1800" dirty="0"/>
              <a:t>Pembrokeshire Outdoor Schools and Pembrokeshire Coast National Park Authority supported the developments by building a chicken run, clearing a forest school area and paths and fencing the field.</a:t>
            </a:r>
          </a:p>
          <a:p>
            <a:r>
              <a:rPr lang="en-GB" sz="1800" dirty="0"/>
              <a:t>Local community and farmers have supported by giving advice, topping the field and supplying chickens.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610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ea typeface="Calibri" panose="020F0502020204030204" pitchFamily="34" charset="0"/>
                <a:cs typeface="Calibri" panose="020F0502020204030204" pitchFamily="34" charset="0"/>
              </a:rPr>
              <a:t>Development of ‘The Field’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6601" y="1417638"/>
            <a:ext cx="6165181" cy="412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49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The Field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14382" r="40290" b="1722"/>
          <a:stretch/>
        </p:blipFill>
        <p:spPr>
          <a:xfrm>
            <a:off x="194385" y="1196752"/>
            <a:ext cx="3672408" cy="53285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675" y="1575460"/>
            <a:ext cx="4475989" cy="335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49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Support from Pembrokeshire Coast National Park Authority (PCNPA)</a:t>
            </a:r>
            <a:endParaRPr lang="en-GB" altLang="en-US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648D559-7FDE-132F-141E-FFF4CB54B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5268"/>
            <a:ext cx="5122912" cy="42708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Tom Bean – Education Officer at PCNPA</a:t>
            </a:r>
          </a:p>
          <a:p>
            <a:pPr marL="0" indent="0">
              <a:buNone/>
            </a:pPr>
            <a:r>
              <a:rPr lang="en-GB" sz="2400" dirty="0"/>
              <a:t>Funded by South Hook LNG to deliver the Roots/</a:t>
            </a:r>
            <a:r>
              <a:rPr lang="en-GB" sz="2400" dirty="0" err="1"/>
              <a:t>Gwreiddiau</a:t>
            </a:r>
            <a:r>
              <a:rPr lang="en-GB" sz="2400" dirty="0"/>
              <a:t> Project in the Milford Haven Cluster of Schools.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32" y="1855268"/>
            <a:ext cx="2880075" cy="3840100"/>
          </a:xfrm>
          <a:prstGeom prst="rect">
            <a:avLst/>
          </a:prstGeom>
        </p:spPr>
      </p:pic>
      <p:pic>
        <p:nvPicPr>
          <p:cNvPr id="6" name="Picture 5" descr="A logo with green text&#10;&#10;Description automatically generated">
            <a:extLst>
              <a:ext uri="{FF2B5EF4-FFF2-40B4-BE49-F238E27FC236}">
                <a16:creationId xmlns:a16="http://schemas.microsoft.com/office/drawing/2014/main" id="{2FD99ABB-C05E-F181-7C3D-217E4619BD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824" y="3570293"/>
            <a:ext cx="3024827" cy="328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05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Support from Pembrokeshire Outdoor Schools (PODS) Partnership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29" y="1572774"/>
            <a:ext cx="3718207" cy="2788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16016" y="1563631"/>
            <a:ext cx="3718207" cy="278865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3EA22E4-BEDF-B4A9-17D9-E8AF42BF16F0}"/>
              </a:ext>
            </a:extLst>
          </p:cNvPr>
          <p:cNvSpPr txBox="1">
            <a:spLocks/>
          </p:cNvSpPr>
          <p:nvPr/>
        </p:nvSpPr>
        <p:spPr>
          <a:xfrm>
            <a:off x="298713" y="4720322"/>
            <a:ext cx="3337183" cy="36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Bryony Rees, Pembrokeshire Outdoor (PODS) Co-Ordinator</a:t>
            </a:r>
            <a:br>
              <a:rPr lang="en-GB" sz="2000" dirty="0">
                <a:latin typeface="+mn-lt"/>
              </a:rPr>
            </a:br>
            <a:endParaRPr lang="en-GB" sz="2000" dirty="0">
              <a:latin typeface="+mn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44CCE0-1C9E-8764-0C0D-C35BC8E67C4C}"/>
              </a:ext>
            </a:extLst>
          </p:cNvPr>
          <p:cNvSpPr txBox="1">
            <a:spLocks/>
          </p:cNvSpPr>
          <p:nvPr/>
        </p:nvSpPr>
        <p:spPr>
          <a:xfrm>
            <a:off x="4906527" y="4680723"/>
            <a:ext cx="3337183" cy="36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Resources from PODS partner Darwin Centre</a:t>
            </a:r>
            <a:br>
              <a:rPr lang="en-GB" sz="2000" dirty="0">
                <a:latin typeface="+mn-lt"/>
              </a:rPr>
            </a:b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55859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Support from Pembrokeshire Coast National Park Authority (PCNPA)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 descr="Two men standing in a forest&#10;&#10;Description automatically generated">
            <a:extLst>
              <a:ext uri="{FF2B5EF4-FFF2-40B4-BE49-F238E27FC236}">
                <a16:creationId xmlns:a16="http://schemas.microsoft.com/office/drawing/2014/main" id="{C4F6EF25-D4A9-B9B9-4B50-D7E4191A5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84" y="1503294"/>
            <a:ext cx="3101765" cy="4135686"/>
          </a:xfrm>
          <a:prstGeom prst="rect">
            <a:avLst/>
          </a:prstGeom>
        </p:spPr>
      </p:pic>
      <p:pic>
        <p:nvPicPr>
          <p:cNvPr id="8" name="Picture 7" descr="A pair of scissors on the ground&#10;&#10;Description automatically generated">
            <a:extLst>
              <a:ext uri="{FF2B5EF4-FFF2-40B4-BE49-F238E27FC236}">
                <a16:creationId xmlns:a16="http://schemas.microsoft.com/office/drawing/2014/main" id="{C7F7486F-7C7C-F793-D32F-99835D729B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054" y="1469555"/>
            <a:ext cx="3127069" cy="416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1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The Woodland Area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/>
          <a:srcRect l="14382" r="40290" b="1722"/>
          <a:stretch/>
        </p:blipFill>
        <p:spPr>
          <a:xfrm>
            <a:off x="194385" y="1254770"/>
            <a:ext cx="3672408" cy="53285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657" y="1570418"/>
            <a:ext cx="5052053" cy="378904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3400E38-8E95-D103-9242-C1EBD33DE836}"/>
              </a:ext>
            </a:extLst>
          </p:cNvPr>
          <p:cNvSpPr/>
          <p:nvPr/>
        </p:nvSpPr>
        <p:spPr>
          <a:xfrm>
            <a:off x="172697" y="1302859"/>
            <a:ext cx="1590992" cy="1406061"/>
          </a:xfrm>
          <a:prstGeom prst="round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61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87624"/>
            <a:ext cx="8229600" cy="1143000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Creating a Woodland </a:t>
            </a:r>
            <a:r>
              <a:rPr lang="en-GB" altLang="en-US" sz="3600" b="1" dirty="0" err="1"/>
              <a:t>Clasroom</a:t>
            </a:r>
            <a:endParaRPr lang="en-GB" altLang="en-US" sz="3600" b="1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973618"/>
            <a:ext cx="3603731" cy="27027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7917" y="3935561"/>
            <a:ext cx="4040822" cy="30306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48062"/>
            <a:ext cx="3600400" cy="27003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5BE044B-8A11-7C69-D6B1-ACD5BA8C7B41}"/>
              </a:ext>
            </a:extLst>
          </p:cNvPr>
          <p:cNvSpPr txBox="1">
            <a:spLocks/>
          </p:cNvSpPr>
          <p:nvPr/>
        </p:nvSpPr>
        <p:spPr>
          <a:xfrm>
            <a:off x="6458739" y="4028554"/>
            <a:ext cx="2417917" cy="550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Cleared by Bryony Rees, Tom Bean and Tom Iggleden.</a:t>
            </a:r>
          </a:p>
        </p:txBody>
      </p:sp>
    </p:spTree>
    <p:extLst>
      <p:ext uri="{BB962C8B-B14F-4D97-AF65-F5344CB8AC3E}">
        <p14:creationId xmlns:p14="http://schemas.microsoft.com/office/powerpoint/2010/main" val="403752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Support from National Park Education Team Tom Bean and the Rangers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833" y="1575460"/>
            <a:ext cx="4475989" cy="3356992"/>
          </a:xfrm>
          <a:prstGeom prst="rect">
            <a:avLst/>
          </a:prstGeom>
        </p:spPr>
      </p:pic>
      <p:pic>
        <p:nvPicPr>
          <p:cNvPr id="6" name="Picture 5" descr="A person sitting around a fire pit with children&#10;&#10;Description automatically generated">
            <a:extLst>
              <a:ext uri="{FF2B5EF4-FFF2-40B4-BE49-F238E27FC236}">
                <a16:creationId xmlns:a16="http://schemas.microsoft.com/office/drawing/2014/main" id="{1729F89B-3CF9-1D2B-E0F3-F922605FA6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85000"/>
            <a:ext cx="3451670" cy="258875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0B741F6-4F01-245D-7F9C-B6C658F5764B}"/>
              </a:ext>
            </a:extLst>
          </p:cNvPr>
          <p:cNvSpPr txBox="1">
            <a:spLocks/>
          </p:cNvSpPr>
          <p:nvPr/>
        </p:nvSpPr>
        <p:spPr>
          <a:xfrm>
            <a:off x="150677" y="4411424"/>
            <a:ext cx="3962573" cy="56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Bushcraft support from Tom Bean, and ranger Richard Vaughan.</a:t>
            </a:r>
          </a:p>
        </p:txBody>
      </p:sp>
    </p:spTree>
    <p:extLst>
      <p:ext uri="{BB962C8B-B14F-4D97-AF65-F5344CB8AC3E}">
        <p14:creationId xmlns:p14="http://schemas.microsoft.com/office/powerpoint/2010/main" val="2355327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>
                <a:cs typeface="Calibri" panose="020F0502020204030204" pitchFamily="34" charset="0"/>
              </a:rPr>
              <a:t>Support from Pembrokeshire Coast National Park Authority (PCNPA) Pathway Volunteers</a:t>
            </a:r>
            <a:endParaRPr lang="en-GB" altLang="en-US" sz="36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1" y="1589575"/>
            <a:ext cx="3273828" cy="43651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7543" r="-3337" b="15167"/>
          <a:stretch/>
        </p:blipFill>
        <p:spPr>
          <a:xfrm>
            <a:off x="4546440" y="1666756"/>
            <a:ext cx="4459845" cy="217811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546869A-986B-E785-CD04-F5FCAE59405E}"/>
              </a:ext>
            </a:extLst>
          </p:cNvPr>
          <p:cNvSpPr txBox="1">
            <a:spLocks/>
          </p:cNvSpPr>
          <p:nvPr/>
        </p:nvSpPr>
        <p:spPr>
          <a:xfrm>
            <a:off x="4085794" y="4245539"/>
            <a:ext cx="5002966" cy="2435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Fencing built by Pathway Team leader Tom Iggleden, Ranger Ian Meopham and the team of Pathway volunteers</a:t>
            </a:r>
          </a:p>
        </p:txBody>
      </p:sp>
    </p:spTree>
    <p:extLst>
      <p:ext uri="{BB962C8B-B14F-4D97-AF65-F5344CB8AC3E}">
        <p14:creationId xmlns:p14="http://schemas.microsoft.com/office/powerpoint/2010/main" val="3925703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The Orchard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40" y="1311863"/>
            <a:ext cx="3996576" cy="29974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B290CCA-4DFD-0D5C-EC71-0749EFCC51F4}"/>
              </a:ext>
            </a:extLst>
          </p:cNvPr>
          <p:cNvSpPr txBox="1">
            <a:spLocks/>
          </p:cNvSpPr>
          <p:nvPr/>
        </p:nvSpPr>
        <p:spPr>
          <a:xfrm>
            <a:off x="6268883" y="2588538"/>
            <a:ext cx="2417917" cy="550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Trees from The Tree Council and The Woodland Trust planted by Education Team at PCNPA and students of Johnston School.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E42B60-184C-3260-A282-633967969E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9213" y="3668172"/>
            <a:ext cx="5072426" cy="339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12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Building the Polytunnel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6" name="Picture 5" descr="A person lying on the ground&#10;&#10;Description automatically generated">
            <a:extLst>
              <a:ext uri="{FF2B5EF4-FFF2-40B4-BE49-F238E27FC236}">
                <a16:creationId xmlns:a16="http://schemas.microsoft.com/office/drawing/2014/main" id="{4EF22699-111E-D59D-2CE9-29B5785E44F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099" y="1379828"/>
            <a:ext cx="3229503" cy="4306004"/>
          </a:xfrm>
          <a:prstGeom prst="rect">
            <a:avLst/>
          </a:prstGeom>
        </p:spPr>
      </p:pic>
      <p:pic>
        <p:nvPicPr>
          <p:cNvPr id="8" name="Picture 7" descr="A wooden fence with a sign in front of a greenhouse&#10;&#10;Description automatically generated">
            <a:extLst>
              <a:ext uri="{FF2B5EF4-FFF2-40B4-BE49-F238E27FC236}">
                <a16:creationId xmlns:a16="http://schemas.microsoft.com/office/drawing/2014/main" id="{C802CF4F-42A1-F0A5-4106-865468A703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3" y="1210860"/>
            <a:ext cx="3724532" cy="496604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EC07C0F-5D41-9CFD-3ABB-4EE85937A0CC}"/>
              </a:ext>
            </a:extLst>
          </p:cNvPr>
          <p:cNvSpPr txBox="1">
            <a:spLocks/>
          </p:cNvSpPr>
          <p:nvPr/>
        </p:nvSpPr>
        <p:spPr>
          <a:xfrm>
            <a:off x="5136832" y="6112992"/>
            <a:ext cx="3337183" cy="3603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Polytunnel build by Tom Bean, Ross Williams and Wendy </a:t>
            </a:r>
            <a:r>
              <a:rPr lang="en-GB" sz="2000" dirty="0" err="1">
                <a:latin typeface="+mn-lt"/>
              </a:rPr>
              <a:t>Tamilia</a:t>
            </a:r>
            <a:endParaRPr lang="en-GB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0065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Creating a Growing Area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3663" t="-1180" r="7232" b="16550"/>
          <a:stretch/>
        </p:blipFill>
        <p:spPr>
          <a:xfrm>
            <a:off x="3910200" y="3355058"/>
            <a:ext cx="5238653" cy="27987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r="1266" b="9002"/>
          <a:stretch/>
        </p:blipFill>
        <p:spPr>
          <a:xfrm>
            <a:off x="251520" y="1314583"/>
            <a:ext cx="5328592" cy="276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3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The Chicken Pen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38429"/>
            <a:ext cx="3057804" cy="40770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/>
          <a:srcRect l="5905" r="1771" b="5578"/>
          <a:stretch/>
        </p:blipFill>
        <p:spPr>
          <a:xfrm>
            <a:off x="3868903" y="1680963"/>
            <a:ext cx="4610079" cy="265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37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Paths, paths and </a:t>
            </a:r>
            <a:r>
              <a:rPr lang="en-GB" altLang="en-US" sz="3600" b="1" dirty="0" err="1"/>
              <a:t>labrinths</a:t>
            </a:r>
            <a:r>
              <a:rPr lang="en-GB" altLang="en-US" sz="3600" b="1" dirty="0"/>
              <a:t>!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614" y="1233424"/>
            <a:ext cx="3992188" cy="2994141"/>
          </a:xfrm>
          <a:prstGeom prst="rect">
            <a:avLst/>
          </a:prstGeom>
        </p:spPr>
      </p:pic>
      <p:pic>
        <p:nvPicPr>
          <p:cNvPr id="5" name="Picture 4" descr="A clipboard with a drawing on it&#10;&#10;Description automatically generated">
            <a:extLst>
              <a:ext uri="{FF2B5EF4-FFF2-40B4-BE49-F238E27FC236}">
                <a16:creationId xmlns:a16="http://schemas.microsoft.com/office/drawing/2014/main" id="{AB2EB08F-1860-3C9C-AD32-44BEE46791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25" y="1367314"/>
            <a:ext cx="3489852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05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2125"/>
            <a:ext cx="9144000" cy="23275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en-GB" altLang="en-US" sz="3600" b="1" dirty="0"/>
              <a:t>Planting a Meadow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413" y="5250850"/>
            <a:ext cx="2085013" cy="2255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250" y="5250850"/>
            <a:ext cx="1111885" cy="1111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69" y="1347731"/>
            <a:ext cx="3941898" cy="2956423"/>
          </a:xfrm>
          <a:prstGeom prst="rect">
            <a:avLst/>
          </a:pr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F00AF8BD-6563-E37A-6F2E-496940B717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497" y="1347731"/>
            <a:ext cx="4237361" cy="28252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0C74C89-06B1-27C9-91C1-879DF0FC339F}"/>
              </a:ext>
            </a:extLst>
          </p:cNvPr>
          <p:cNvSpPr txBox="1">
            <a:spLocks/>
          </p:cNvSpPr>
          <p:nvPr/>
        </p:nvSpPr>
        <p:spPr>
          <a:xfrm>
            <a:off x="4090178" y="4311619"/>
            <a:ext cx="5039998" cy="5500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000" dirty="0">
                <a:latin typeface="+mn-lt"/>
              </a:rPr>
              <a:t>Supported by Julie Garlick, Conservation Officer at Pembrokeshire Coast National Park.</a:t>
            </a:r>
          </a:p>
        </p:txBody>
      </p:sp>
    </p:spTree>
    <p:extLst>
      <p:ext uri="{BB962C8B-B14F-4D97-AF65-F5344CB8AC3E}">
        <p14:creationId xmlns:p14="http://schemas.microsoft.com/office/powerpoint/2010/main" val="306202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24" y="1698063"/>
            <a:ext cx="2019872" cy="190668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sp>
        <p:nvSpPr>
          <p:cNvPr id="4" name="AutoShape 4" descr="Neyland School – The Darwin Centre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975" y="1689061"/>
            <a:ext cx="1546361" cy="1553264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2018453" y="2986160"/>
            <a:ext cx="5196051" cy="1716517"/>
          </a:xfrm>
        </p:spPr>
        <p:txBody>
          <a:bodyPr>
            <a:noAutofit/>
          </a:bodyPr>
          <a:lstStyle/>
          <a:p>
            <a:r>
              <a:rPr lang="en-GB" sz="4000" b="1" dirty="0" err="1">
                <a:solidFill>
                  <a:srgbClr val="00B050"/>
                </a:solidFill>
              </a:rPr>
              <a:t>Diolch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yn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fawr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iawn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i’r</a:t>
            </a:r>
            <a:r>
              <a:rPr lang="en-GB" sz="4000" b="1" dirty="0">
                <a:solidFill>
                  <a:srgbClr val="00B050"/>
                </a:solidFill>
              </a:rPr>
              <a:t> </a:t>
            </a:r>
            <a:r>
              <a:rPr lang="en-GB" sz="4000" b="1" dirty="0" err="1">
                <a:solidFill>
                  <a:srgbClr val="00B050"/>
                </a:solidFill>
              </a:rPr>
              <a:t>holl</a:t>
            </a:r>
            <a:r>
              <a:rPr lang="en-GB" sz="4000" b="1" dirty="0">
                <a:solidFill>
                  <a:srgbClr val="00B050"/>
                </a:solidFill>
              </a:rPr>
              <a:t> staff a </a:t>
            </a:r>
            <a:r>
              <a:rPr lang="en-GB" sz="4000" b="1" dirty="0" err="1">
                <a:solidFill>
                  <a:srgbClr val="00B050"/>
                </a:solidFill>
              </a:rPr>
              <a:t>myfyrwyr</a:t>
            </a:r>
            <a:r>
              <a:rPr lang="en-GB" sz="4000" b="1" dirty="0">
                <a:solidFill>
                  <a:srgbClr val="00B050"/>
                </a:solidFill>
              </a:rPr>
              <a:t> or </a:t>
            </a:r>
            <a:r>
              <a:rPr lang="en-GB" sz="4000" b="1" dirty="0" err="1">
                <a:solidFill>
                  <a:srgbClr val="00B050"/>
                </a:solidFill>
              </a:rPr>
              <a:t>ysgolion</a:t>
            </a:r>
            <a:r>
              <a:rPr lang="en-GB" sz="4000" b="1" dirty="0">
                <a:solidFill>
                  <a:srgbClr val="00B050"/>
                </a:solidFill>
              </a:rPr>
              <a:t> a </a:t>
            </a:r>
            <a:r>
              <a:rPr lang="en-GB" sz="4000" b="1" dirty="0" err="1">
                <a:solidFill>
                  <a:srgbClr val="00B050"/>
                </a:solidFill>
              </a:rPr>
              <a:t>gymerodd</a:t>
            </a:r>
            <a:r>
              <a:rPr lang="en-GB" sz="4000" b="1" dirty="0">
                <a:solidFill>
                  <a:srgbClr val="00B050"/>
                </a:solidFill>
              </a:rPr>
              <a:t> ran! 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660692" y="811805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Thank you very much to all the staff and students of the schools involved!</a:t>
            </a:r>
          </a:p>
        </p:txBody>
      </p:sp>
    </p:spTree>
    <p:extLst>
      <p:ext uri="{BB962C8B-B14F-4D97-AF65-F5344CB8AC3E}">
        <p14:creationId xmlns:p14="http://schemas.microsoft.com/office/powerpoint/2010/main" val="1880591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1575"/>
            <a:ext cx="9144000" cy="232758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24" y="1698063"/>
            <a:ext cx="2019872" cy="1906680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371600" y="3849723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8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2839" y="5226420"/>
            <a:ext cx="2085013" cy="2255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410" y="5175821"/>
            <a:ext cx="1459441" cy="550097"/>
          </a:xfrm>
          <a:prstGeom prst="rect">
            <a:avLst/>
          </a:prstGeom>
        </p:spPr>
      </p:pic>
      <p:sp>
        <p:nvSpPr>
          <p:cNvPr id="4" name="AutoShape 4" descr="Neyland School – The Darwin Centre Projec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975" y="1689061"/>
            <a:ext cx="1546361" cy="1553264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2018453" y="2986160"/>
            <a:ext cx="5196051" cy="1716517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rgbClr val="00B050"/>
                </a:solidFill>
                <a:hlinkClick r:id="rId7"/>
              </a:rPr>
              <a:t>bryonyr@Pembrokeshirecoast.org.uk</a:t>
            </a:r>
            <a:br>
              <a:rPr lang="en-GB" sz="4000" b="1" dirty="0">
                <a:solidFill>
                  <a:srgbClr val="00B050"/>
                </a:solidFill>
              </a:rPr>
            </a:br>
            <a:r>
              <a:rPr lang="en-GB" sz="4000" b="1" dirty="0">
                <a:solidFill>
                  <a:srgbClr val="00B050"/>
                </a:solidFill>
              </a:rPr>
              <a:t>07870 488014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660692" y="811805"/>
            <a:ext cx="5822615" cy="132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/>
              <a:t>Pembrokeshire Outdoor Schools (PODS) Contact: Bryony Rees</a:t>
            </a:r>
          </a:p>
        </p:txBody>
      </p:sp>
    </p:spTree>
    <p:extLst>
      <p:ext uri="{BB962C8B-B14F-4D97-AF65-F5344CB8AC3E}">
        <p14:creationId xmlns:p14="http://schemas.microsoft.com/office/powerpoint/2010/main" val="2504664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17429</TotalTime>
  <Words>527</Words>
  <Application>Microsoft Office PowerPoint</Application>
  <PresentationFormat>On-screen Show (4:3)</PresentationFormat>
  <Paragraphs>47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Led by: Ross Williams, teacher at Johnston School Case Study by Bryony Rees, Pembrokeshire Outdoor Schools (PODS) Co-ordinator Funded by: Pembrokeshire Coast Charitable Trust, People’s Postcode Lottery and South Hook LNG Roots/Gwreiddiau Project.</vt:lpstr>
      <vt:lpstr>Johnston Community Primary School</vt:lpstr>
      <vt:lpstr>Outdoor Learning at Johnston School</vt:lpstr>
      <vt:lpstr>Development of ‘The Field’</vt:lpstr>
      <vt:lpstr>The Field</vt:lpstr>
      <vt:lpstr>Support from Pembrokeshire Coast National Park Authority (PCNPA)</vt:lpstr>
      <vt:lpstr>Support from Pembrokeshire Outdoor Schools (PODS) Partnership</vt:lpstr>
      <vt:lpstr>Support from Pembrokeshire Coast National Park Authority (PCNPA)</vt:lpstr>
      <vt:lpstr>The Woodland Area</vt:lpstr>
      <vt:lpstr>Creating a Woodland Clasroom</vt:lpstr>
      <vt:lpstr>Support from National Park Education Team Tom Bean and the Rangers</vt:lpstr>
      <vt:lpstr>Support from Pembrokeshire Coast National Park Authority (PCNPA) Pathway Volunteers</vt:lpstr>
      <vt:lpstr>The Orchard</vt:lpstr>
      <vt:lpstr>Building the Polytunnel</vt:lpstr>
      <vt:lpstr>Creating a Growing Area</vt:lpstr>
      <vt:lpstr>The Chicken Pen</vt:lpstr>
      <vt:lpstr>Paths, paths and labrinths!</vt:lpstr>
      <vt:lpstr>Planting a Meadow</vt:lpstr>
      <vt:lpstr>Diolch yn fawr iawn i’r holl staff a myfyrwyr or ysgolion a gymerodd ran! </vt:lpstr>
      <vt:lpstr>bryonyr@Pembrokeshirecoast.org.uk 07870 488014</vt:lpstr>
    </vt:vector>
  </TitlesOfParts>
  <Company>Pembrokeshire Coast National 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Ysgolion Awyr Agored Sir Benfro</dc:title>
  <dc:creator>Bryony Rees</dc:creator>
  <cp:lastModifiedBy>Bryony Rees</cp:lastModifiedBy>
  <cp:revision>99</cp:revision>
  <dcterms:created xsi:type="dcterms:W3CDTF">2020-08-20T09:24:00Z</dcterms:created>
  <dcterms:modified xsi:type="dcterms:W3CDTF">2023-10-26T07:54:37Z</dcterms:modified>
</cp:coreProperties>
</file>