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95" r:id="rId3"/>
    <p:sldId id="265" r:id="rId4"/>
    <p:sldId id="493" r:id="rId5"/>
    <p:sldId id="490" r:id="rId6"/>
    <p:sldId id="455" r:id="rId7"/>
    <p:sldId id="476" r:id="rId8"/>
    <p:sldId id="478" r:id="rId9"/>
    <p:sldId id="480" r:id="rId10"/>
    <p:sldId id="477" r:id="rId11"/>
    <p:sldId id="496" r:id="rId12"/>
    <p:sldId id="488" r:id="rId13"/>
    <p:sldId id="487" r:id="rId14"/>
    <p:sldId id="489" r:id="rId15"/>
    <p:sldId id="436" r:id="rId16"/>
    <p:sldId id="438" r:id="rId17"/>
    <p:sldId id="284" r:id="rId18"/>
    <p:sldId id="397" r:id="rId19"/>
    <p:sldId id="492" r:id="rId20"/>
    <p:sldId id="494" r:id="rId21"/>
    <p:sldId id="47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9" autoAdjust="0"/>
    <p:restoredTop sz="94660"/>
  </p:normalViewPr>
  <p:slideViewPr>
    <p:cSldViewPr snapToGrid="0">
      <p:cViewPr varScale="1">
        <p:scale>
          <a:sx n="90" d="100"/>
          <a:sy n="90" d="100"/>
        </p:scale>
        <p:origin x="3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52E61-738E-7357-7978-4D097D21E8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C5BAF4-2E6F-77A9-45D7-49404BCE97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57D97-99B3-3AF0-58E0-C2A9D6439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31C00-AC64-47C2-A611-C914ED5844D4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6AF37-EB11-DED6-F00F-9514F1F36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F093B9-FC8D-B2EE-E652-6D174E2B4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2626D-65BB-4651-A19F-BDAAAA58A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5150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90691-C1C3-0D89-48F9-AB6AB1E42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F6C678-5DCA-C376-72B9-B1CAF1F44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A95E24-A3EE-EFE0-B2FC-269117E62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31C00-AC64-47C2-A611-C914ED5844D4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C86C7-192D-1C4D-B806-0E2B07444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70360-BBE9-80E3-5CEB-BB8D93010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2626D-65BB-4651-A19F-BDAAAA58A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102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64D31-B9D1-EDAF-4A03-E325FD1A8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E53CCC-D8F4-4C00-E5AB-6BEB7C7FF3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CB5307-9BFA-B585-2700-99514F3A3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31C00-AC64-47C2-A611-C914ED5844D4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9DF4A9-AA53-ECFA-1DFF-16179C7C9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174CC-686E-D551-9CEB-04FCB11AB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2626D-65BB-4651-A19F-BDAAAA58A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613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6F544-3F09-E06B-AEFB-225909641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6559C-F886-C8D5-2FB3-2C079F722D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CAF4F1-D0B1-E366-9629-62D0E7DC10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2A3BF-4E73-EBD1-7061-25DFC338A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31C00-AC64-47C2-A611-C914ED5844D4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7FAEB2-0EA9-795E-9092-C521AA531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A48918-E19C-B448-6A62-3AF9C9C8B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2626D-65BB-4651-A19F-BDAAAA58A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024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E0CDD-413A-A773-CAB0-575390A70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7E63AC-844B-FDB4-8070-0D634818EA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FD1829-DF11-183E-90A9-59F5E152EB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F72680-9D5F-F403-5926-4A0E54B44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141DFA-1F82-0CAF-85E6-77A0C313C5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13AF4C-BA1B-8B5C-5699-58AA65C23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31C00-AC64-47C2-A611-C914ED5844D4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E00588-5B5F-EA23-4D88-BD397EE55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7467F8-5CB9-B86B-0E8E-3D0E60092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2626D-65BB-4651-A19F-BDAAAA58A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675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E3F07-4012-D9E4-4856-5F99F877C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8F1176-C38B-02F7-978C-DF2132D9B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31C00-AC64-47C2-A611-C914ED5844D4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9D81D7-B0C1-1D0B-166C-62E48BB40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BF97FF-CCA7-ED15-5894-3D5FA9C30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2626D-65BB-4651-A19F-BDAAAA58A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103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5254AC-FAB5-C72F-0910-89565B287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31C00-AC64-47C2-A611-C914ED5844D4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AEF6DA-D1AC-D9F5-6B74-A04AC2FB2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5F95B6-5E44-241B-E0BD-FF480BCC3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2626D-65BB-4651-A19F-BDAAAA58A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879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44A1A-0467-09D4-C51B-551FF2F6B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2A94E-F341-9A42-4280-451BDE888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26394D-18E7-01A0-8ACA-CC5C8DD185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820A2A-9C3F-390F-00F1-FF471984C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31C00-AC64-47C2-A611-C914ED5844D4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8D659F-DE81-FFE1-2CF3-01E9E8C68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33D1EE-5FC8-4B2B-7127-D59A65B35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2626D-65BB-4651-A19F-BDAAAA58A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458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2F69D-5B6A-10AA-FB60-C72740DDB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D2C93D-A27C-D42E-CE5E-3F232E1770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8D850-B0AB-C151-CAAD-D76CF0CDEB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84882E-481A-C6B6-C4C2-43CEBAB6A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31C00-AC64-47C2-A611-C914ED5844D4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40130A-0FB9-9F5E-56C2-C7FDE190F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0420F1-611D-6C16-F0A0-06543EFB2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2626D-65BB-4651-A19F-BDAAAA58A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463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F88D5-089E-8992-77BD-CF5219F67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A1A6DF-FA39-48C3-8D94-ED1D0D7031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AE94DD-2A3C-E36A-12AE-CFAC4A5F1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31C00-AC64-47C2-A611-C914ED5844D4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92AD1-E68D-5F7B-7044-5A4476310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B3EEF1-7CA5-9D4D-C408-CF73DB77C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2626D-65BB-4651-A19F-BDAAAA58A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951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54EC7E-7B07-B25D-4979-BC8FCD6252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B56127-BD6F-5237-1DFF-30B49DA12A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E0FE8-650A-7E3F-2E50-A26D3FC08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31C00-AC64-47C2-A611-C914ED5844D4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9D796F-0065-D8FF-B1A3-B05B9A2FD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07210-831F-95BE-6A32-04F929BB1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2626D-65BB-4651-A19F-BDAAAA58A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6001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A920-C692-4783-9799-29D14465CABB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D1A10-B6F9-464B-B3AD-F6F5B2C0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5910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A920-C692-4783-9799-29D14465CABB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D1A10-B6F9-464B-B3AD-F6F5B2C0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7231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A920-C692-4783-9799-29D14465CABB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D1A10-B6F9-464B-B3AD-F6F5B2C0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45554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A920-C692-4783-9799-29D14465CABB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D1A10-B6F9-464B-B3AD-F6F5B2C0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6150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A920-C692-4783-9799-29D14465CABB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D1A10-B6F9-464B-B3AD-F6F5B2C0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812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A920-C692-4783-9799-29D14465CABB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D1A10-B6F9-464B-B3AD-F6F5B2C0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6336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A920-C692-4783-9799-29D14465CABB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D1A10-B6F9-464B-B3AD-F6F5B2C0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30285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A920-C692-4783-9799-29D14465CABB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D1A10-B6F9-464B-B3AD-F6F5B2C0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7206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A920-C692-4783-9799-29D14465CABB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D1A10-B6F9-464B-B3AD-F6F5B2C0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8656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A920-C692-4783-9799-29D14465CABB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D1A10-B6F9-464B-B3AD-F6F5B2C0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6375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A920-C692-4783-9799-29D14465CABB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D1A10-B6F9-464B-B3AD-F6F5B2C0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861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04E9CD-6307-600A-B66C-F3534C5BC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7AAD32-F356-6F56-1C00-8FDF2BA33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AA49F-DACF-A5B2-E470-1F6F8E4DD2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A31C00-AC64-47C2-A611-C914ED5844D4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F2175-1531-B4CB-8050-2573F28F9F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D1872-DAD9-4B43-2FFE-421889013E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12626D-65BB-4651-A19F-BDAAAA58A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008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3A920-C692-4783-9799-29D14465CABB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D1A10-B6F9-464B-B3AD-F6F5B2C0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415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embrokeshireoutdoorschools.co.uk/maps/" TargetMode="Externa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2.png"/><Relationship Id="rId4" Type="http://schemas.openxmlformats.org/officeDocument/2006/relationships/hyperlink" Target="https://pembrokeshireoutdoorschools.co.uk/maps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1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-ejbcOG87V8" TargetMode="Externa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time_continue=2&amp;v=-ejbcOG87V8&amp;embeds_referring_euri=https%3A%2F%2Fpembrokeshireoutdoorschools.co.uk%2F&amp;embeds_referring_origin=https%3A%2F%2Fpembrokeshireoutdoorschools.co.uk&amp;source_ve_path=MjM4NTE&amp;feature=emb_title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ejbcOG87V8?start=2&amp;feature=oembed" TargetMode="External"/><Relationship Id="rId6" Type="http://schemas.openxmlformats.org/officeDocument/2006/relationships/image" Target="../media/image33.jpeg"/><Relationship Id="rId5" Type="http://schemas.openxmlformats.org/officeDocument/2006/relationships/image" Target="../media/image27.png"/><Relationship Id="rId4" Type="http://schemas.openxmlformats.org/officeDocument/2006/relationships/hyperlink" Target="https://pembrokeshireoutdoorschools.co.uk/case-studies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bryonyr@pembrokeshirecoast.org.uk" TargetMode="External"/><Relationship Id="rId2" Type="http://schemas.openxmlformats.org/officeDocument/2006/relationships/hyperlink" Target="https://pembrokeshireoutdoorschools.co.uk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A4677CC-ACB1-E1E1-70B8-34CFBFAD15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en-US" b="1"/>
              <a:t>Developing A Vision</a:t>
            </a:r>
            <a:br>
              <a:rPr lang="en-US" b="1"/>
            </a:br>
            <a:endParaRPr lang="en-GB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1B0B77BB-D1FD-F562-FE6E-2529811047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4715" y="3836197"/>
            <a:ext cx="5334931" cy="2189214"/>
          </a:xfrm>
        </p:spPr>
        <p:txBody>
          <a:bodyPr>
            <a:normAutofit/>
          </a:bodyPr>
          <a:lstStyle/>
          <a:p>
            <a:r>
              <a:rPr lang="en-GB" dirty="0"/>
              <a:t>Bryony Rees</a:t>
            </a:r>
          </a:p>
          <a:p>
            <a:r>
              <a:rPr lang="en-GB" dirty="0"/>
              <a:t>Pembrokeshire Outdoor Schools Co-Ordinator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7" name="Content Placeholder 4" descr="A logo for a company&#10;&#10;Description automatically generated">
            <a:extLst>
              <a:ext uri="{FF2B5EF4-FFF2-40B4-BE49-F238E27FC236}">
                <a16:creationId xmlns:a16="http://schemas.microsoft.com/office/drawing/2014/main" id="{22C4A6BA-2B78-2B21-9BC0-B65C7668E5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3" b="-3"/>
          <a:stretch>
            <a:fillRect/>
          </a:stretch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  <a:noFill/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97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4186D7BB-FEDA-0528-1436-32022E91C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1627" y="190290"/>
            <a:ext cx="2370545" cy="237054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Free-form: Shape 9">
            <a:extLst>
              <a:ext uri="{FF2B5EF4-FFF2-40B4-BE49-F238E27FC236}">
                <a16:creationId xmlns:a16="http://schemas.microsoft.com/office/drawing/2014/main" id="{16BE8619-F200-DF95-0E0B-455760125B23}"/>
              </a:ext>
            </a:extLst>
          </p:cNvPr>
          <p:cNvSpPr/>
          <p:nvPr/>
        </p:nvSpPr>
        <p:spPr>
          <a:xfrm>
            <a:off x="4636617" y="730883"/>
            <a:ext cx="3171120" cy="182995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171122"/>
              <a:gd name="f7" fmla="val 1829953"/>
              <a:gd name="f8" fmla="val 304998"/>
              <a:gd name="f9" fmla="val 136552"/>
              <a:gd name="f10" fmla="val 2866124"/>
              <a:gd name="f11" fmla="val 3034570"/>
              <a:gd name="f12" fmla="val 1524955"/>
              <a:gd name="f13" fmla="val 1693401"/>
              <a:gd name="f14" fmla="+- 0 0 -90"/>
              <a:gd name="f15" fmla="*/ f3 1 3171122"/>
              <a:gd name="f16" fmla="*/ f4 1 1829953"/>
              <a:gd name="f17" fmla="+- f7 0 f5"/>
              <a:gd name="f18" fmla="+- f6 0 f5"/>
              <a:gd name="f19" fmla="*/ f14 f0 1"/>
              <a:gd name="f20" fmla="*/ f18 1 3171122"/>
              <a:gd name="f21" fmla="*/ f17 1 1829953"/>
              <a:gd name="f22" fmla="*/ 0 f18 1"/>
              <a:gd name="f23" fmla="*/ 304998 f17 1"/>
              <a:gd name="f24" fmla="*/ 304998 f18 1"/>
              <a:gd name="f25" fmla="*/ 0 f17 1"/>
              <a:gd name="f26" fmla="*/ 2866124 f18 1"/>
              <a:gd name="f27" fmla="*/ 3171122 f18 1"/>
              <a:gd name="f28" fmla="*/ 1524955 f17 1"/>
              <a:gd name="f29" fmla="*/ 1829953 f17 1"/>
              <a:gd name="f30" fmla="*/ f19 1 f2"/>
              <a:gd name="f31" fmla="*/ f22 1 3171122"/>
              <a:gd name="f32" fmla="*/ f23 1 1829953"/>
              <a:gd name="f33" fmla="*/ f24 1 3171122"/>
              <a:gd name="f34" fmla="*/ f25 1 1829953"/>
              <a:gd name="f35" fmla="*/ f26 1 3171122"/>
              <a:gd name="f36" fmla="*/ f27 1 3171122"/>
              <a:gd name="f37" fmla="*/ f28 1 1829953"/>
              <a:gd name="f38" fmla="*/ f29 1 1829953"/>
              <a:gd name="f39" fmla="*/ f5 1 f20"/>
              <a:gd name="f40" fmla="*/ f6 1 f20"/>
              <a:gd name="f41" fmla="*/ f5 1 f21"/>
              <a:gd name="f42" fmla="*/ f7 1 f21"/>
              <a:gd name="f43" fmla="+- f30 0 f1"/>
              <a:gd name="f44" fmla="*/ f31 1 f20"/>
              <a:gd name="f45" fmla="*/ f32 1 f21"/>
              <a:gd name="f46" fmla="*/ f33 1 f20"/>
              <a:gd name="f47" fmla="*/ f34 1 f21"/>
              <a:gd name="f48" fmla="*/ f35 1 f20"/>
              <a:gd name="f49" fmla="*/ f36 1 f20"/>
              <a:gd name="f50" fmla="*/ f37 1 f21"/>
              <a:gd name="f51" fmla="*/ f38 1 f21"/>
              <a:gd name="f52" fmla="*/ f39 f15 1"/>
              <a:gd name="f53" fmla="*/ f40 f15 1"/>
              <a:gd name="f54" fmla="*/ f42 f16 1"/>
              <a:gd name="f55" fmla="*/ f41 f16 1"/>
              <a:gd name="f56" fmla="*/ f44 f15 1"/>
              <a:gd name="f57" fmla="*/ f45 f16 1"/>
              <a:gd name="f58" fmla="*/ f46 f15 1"/>
              <a:gd name="f59" fmla="*/ f47 f16 1"/>
              <a:gd name="f60" fmla="*/ f48 f15 1"/>
              <a:gd name="f61" fmla="*/ f49 f15 1"/>
              <a:gd name="f62" fmla="*/ f50 f16 1"/>
              <a:gd name="f63" fmla="*/ f51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56" y="f57"/>
              </a:cxn>
              <a:cxn ang="f43">
                <a:pos x="f58" y="f59"/>
              </a:cxn>
              <a:cxn ang="f43">
                <a:pos x="f60" y="f59"/>
              </a:cxn>
              <a:cxn ang="f43">
                <a:pos x="f61" y="f57"/>
              </a:cxn>
              <a:cxn ang="f43">
                <a:pos x="f61" y="f62"/>
              </a:cxn>
              <a:cxn ang="f43">
                <a:pos x="f60" y="f63"/>
              </a:cxn>
              <a:cxn ang="f43">
                <a:pos x="f58" y="f63"/>
              </a:cxn>
              <a:cxn ang="f43">
                <a:pos x="f56" y="f62"/>
              </a:cxn>
              <a:cxn ang="f43">
                <a:pos x="f56" y="f57"/>
              </a:cxn>
            </a:cxnLst>
            <a:rect l="f52" t="f55" r="f53" b="f54"/>
            <a:pathLst>
              <a:path w="3171122" h="1829953">
                <a:moveTo>
                  <a:pt x="f5" y="f8"/>
                </a:moveTo>
                <a:cubicBezTo>
                  <a:pt x="f5" y="f9"/>
                  <a:pt x="f9" y="f5"/>
                  <a:pt x="f8" y="f5"/>
                </a:cubicBezTo>
                <a:lnTo>
                  <a:pt x="f10" y="f5"/>
                </a:lnTo>
                <a:cubicBezTo>
                  <a:pt x="f11" y="f5"/>
                  <a:pt x="f6" y="f9"/>
                  <a:pt x="f6" y="f8"/>
                </a:cubicBezTo>
                <a:lnTo>
                  <a:pt x="f6" y="f12"/>
                </a:lnTo>
                <a:cubicBezTo>
                  <a:pt x="f6" y="f13"/>
                  <a:pt x="f11" y="f7"/>
                  <a:pt x="f10" y="f7"/>
                </a:cubicBezTo>
                <a:lnTo>
                  <a:pt x="f8" y="f7"/>
                </a:lnTo>
                <a:cubicBezTo>
                  <a:pt x="f9" y="f7"/>
                  <a:pt x="f5" y="f13"/>
                  <a:pt x="f5" y="f12"/>
                </a:cubicBezTo>
                <a:lnTo>
                  <a:pt x="f5" y="f8"/>
                </a:lnTo>
                <a:close/>
              </a:path>
            </a:pathLst>
          </a:custGeom>
          <a:solidFill>
            <a:srgbClr val="70AD47"/>
          </a:solidFill>
          <a:ln w="12701" cap="flat">
            <a:solidFill>
              <a:srgbClr val="FFFFFF"/>
            </a:solidFill>
            <a:prstDash val="solid"/>
            <a:miter/>
          </a:ln>
        </p:spPr>
        <p:txBody>
          <a:bodyPr vert="horz" wrap="square" lIns="157907" tIns="157907" rIns="157907" bIns="157907" anchor="ctr" anchorCtr="0" compatLnSpc="1">
            <a:noAutofit/>
          </a:bodyPr>
          <a:lstStyle/>
          <a:p>
            <a:pPr marL="0" marR="0" lvl="0" indent="0" algn="l" defTabSz="800100" rtl="0" fontAlgn="auto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Pembrokeshire Outdoor Schools (PODS) </a:t>
            </a:r>
            <a:r>
              <a:rPr lang="en-GB" dirty="0">
                <a:solidFill>
                  <a:srgbClr val="FFFFFF"/>
                </a:solidFill>
                <a:latin typeface="Calibri"/>
              </a:rPr>
              <a:t>is a </a:t>
            </a:r>
            <a:r>
              <a:rPr lang="en-GB" sz="1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co-production model. A partnership  of organisations, education partners, advisors, headteachers and teachers.</a:t>
            </a: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F2FBFB4-9D52-C003-CD5F-17ED35071B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001" t="1893" r="14262"/>
          <a:stretch/>
        </p:blipFill>
        <p:spPr>
          <a:xfrm>
            <a:off x="10432172" y="95922"/>
            <a:ext cx="1905193" cy="256970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CF1D56BD-B126-D96F-6F12-9B39532D1B63}"/>
              </a:ext>
            </a:extLst>
          </p:cNvPr>
          <p:cNvSpPr txBox="1"/>
          <p:nvPr/>
        </p:nvSpPr>
        <p:spPr>
          <a:xfrm>
            <a:off x="8387443" y="2994230"/>
            <a:ext cx="3022640" cy="338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Education Officer: Tom Bean</a:t>
            </a: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2061B29B-804C-FB36-913A-1C14C521034F}"/>
              </a:ext>
            </a:extLst>
          </p:cNvPr>
          <p:cNvSpPr txBox="1"/>
          <p:nvPr/>
        </p:nvSpPr>
        <p:spPr>
          <a:xfrm>
            <a:off x="8588456" y="5924178"/>
            <a:ext cx="2350428" cy="338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Co-ordinator: Bryony Rees</a:t>
            </a:r>
          </a:p>
        </p:txBody>
      </p:sp>
      <p:pic>
        <p:nvPicPr>
          <p:cNvPr id="7" name="Picture 17">
            <a:extLst>
              <a:ext uri="{FF2B5EF4-FFF2-40B4-BE49-F238E27FC236}">
                <a16:creationId xmlns:a16="http://schemas.microsoft.com/office/drawing/2014/main" id="{62CBD0E2-B174-B4F3-2D8A-07C7CD2EDA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3125" y="2930799"/>
            <a:ext cx="6811168" cy="383127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555416-42C4-65B6-961D-676A51F814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948" y="786719"/>
            <a:ext cx="4239780" cy="2940315"/>
          </a:xfrm>
          <a:prstGeom prst="rect">
            <a:avLst/>
          </a:prstGeom>
        </p:spPr>
      </p:pic>
      <p:pic>
        <p:nvPicPr>
          <p:cNvPr id="10" name="Picture 9" descr="A group of people outside by a campfire&#10;&#10;Description automatically generated">
            <a:extLst>
              <a:ext uri="{FF2B5EF4-FFF2-40B4-BE49-F238E27FC236}">
                <a16:creationId xmlns:a16="http://schemas.microsoft.com/office/drawing/2014/main" id="{41AFF6F6-1ED8-A426-0B57-B4BBBEE667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77" y="4043586"/>
            <a:ext cx="3721034" cy="248068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84F18-3302-0E72-3A8A-7DC9101AC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200" dirty="0">
                <a:latin typeface="Aptos Display" panose="020B0004020202020204" pitchFamily="34" charset="0"/>
              </a:rPr>
              <a:t>Believe, Achieve, Inspire….. Through the outdoors</a:t>
            </a:r>
          </a:p>
        </p:txBody>
      </p:sp>
      <p:pic>
        <p:nvPicPr>
          <p:cNvPr id="7" name="Picture 6" descr="A diagram of a learning approach&#10;&#10;Description automatically generated">
            <a:extLst>
              <a:ext uri="{FF2B5EF4-FFF2-40B4-BE49-F238E27FC236}">
                <a16:creationId xmlns:a16="http://schemas.microsoft.com/office/drawing/2014/main" id="{E6740508-4F85-3A0C-139D-5E1DD94979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900" y="1566864"/>
            <a:ext cx="8712200" cy="490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036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575D7-4199-B196-468D-FD9FDE9BF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Look at your School Grounds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062491-884C-3083-784E-D1D9D7BFED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88" b="2988"/>
          <a:stretch/>
        </p:blipFill>
        <p:spPr>
          <a:xfrm>
            <a:off x="259883" y="1338141"/>
            <a:ext cx="6674316" cy="5360171"/>
          </a:xfrm>
          <a:prstGeom prst="rect">
            <a:avLst/>
          </a:prstGeom>
        </p:spPr>
      </p:pic>
      <p:pic>
        <p:nvPicPr>
          <p:cNvPr id="7" name="Content Placeholder 4" descr="A logo for a company&#10;&#10;Description automatically generated">
            <a:extLst>
              <a:ext uri="{FF2B5EF4-FFF2-40B4-BE49-F238E27FC236}">
                <a16:creationId xmlns:a16="http://schemas.microsoft.com/office/drawing/2014/main" id="{08E74C5F-E0AB-2703-7027-6FB081715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104" y="117472"/>
            <a:ext cx="1449392" cy="144939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AF3550-90D1-D78F-0A1A-846BBEA577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702" t="-1328" r="-2083" b="-3"/>
          <a:stretch/>
        </p:blipFill>
        <p:spPr>
          <a:xfrm>
            <a:off x="7723062" y="1824278"/>
            <a:ext cx="3368271" cy="320944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87A6325-8002-4647-EF95-439BD5C401EF}"/>
              </a:ext>
            </a:extLst>
          </p:cNvPr>
          <p:cNvSpPr txBox="1"/>
          <p:nvPr/>
        </p:nvSpPr>
        <p:spPr>
          <a:xfrm>
            <a:off x="8094577" y="4745278"/>
            <a:ext cx="2996756" cy="18510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Maps av</a:t>
            </a:r>
            <a:r>
              <a:rPr lang="en-GB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hlinkClick r:id="rId5"/>
              </a:rPr>
              <a:t>a</a:t>
            </a:r>
            <a:r>
              <a:rPr lang="en-GB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ilable on the </a:t>
            </a:r>
            <a:r>
              <a:rPr lang="en-GB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hlinkClick r:id="rId5"/>
              </a:rPr>
              <a:t>Pembrokeshire Outdoor Schools Website.</a:t>
            </a: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hlinkClick r:id="rId5"/>
              </a:rPr>
              <a:t> </a:t>
            </a: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5693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13FCB87F-F5C6-0323-24A7-8AC44D76E16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endParaRPr lang="en-GB"/>
          </a:p>
          <a:p>
            <a:pPr marL="0" lvl="0" indent="0">
              <a:buNone/>
            </a:pPr>
            <a:endParaRPr lang="en-GB"/>
          </a:p>
          <a:p>
            <a:pPr marL="0" lvl="0" indent="0">
              <a:buNone/>
            </a:pPr>
            <a:endParaRPr lang="en-GB"/>
          </a:p>
          <a:p>
            <a:pPr marL="0" lvl="0" indent="0">
              <a:buNone/>
            </a:pPr>
            <a:endParaRPr lang="en-GB"/>
          </a:p>
          <a:p>
            <a:pPr marL="0" lvl="0" indent="0">
              <a:buNone/>
            </a:pPr>
            <a:endParaRPr lang="en-GB"/>
          </a:p>
          <a:p>
            <a:pPr marL="0" lvl="0" indent="0">
              <a:buNone/>
            </a:pPr>
            <a:endParaRPr lang="en-GB"/>
          </a:p>
          <a:p>
            <a:pPr marL="0" lvl="0" indent="0">
              <a:buNone/>
            </a:pPr>
            <a:endParaRPr lang="en-GB"/>
          </a:p>
          <a:p>
            <a:pPr marL="0" lvl="0" indent="0">
              <a:buNone/>
            </a:pPr>
            <a:endParaRPr lang="en-GB"/>
          </a:p>
          <a:p>
            <a:pPr marL="0" lvl="0" indent="0">
              <a:buNone/>
            </a:pPr>
            <a:endParaRPr lang="en-GB"/>
          </a:p>
          <a:p>
            <a:pPr marL="0" lvl="0" indent="0">
              <a:buNone/>
            </a:pPr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8308D2-29E4-561C-62AB-7DE3927B90B3}"/>
              </a:ext>
            </a:extLst>
          </p:cNvPr>
          <p:cNvSpPr/>
          <p:nvPr/>
        </p:nvSpPr>
        <p:spPr>
          <a:xfrm>
            <a:off x="1524003" y="43936"/>
            <a:ext cx="184727" cy="36933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161898-5DD7-E5F9-2E7C-1C312B65860A}"/>
              </a:ext>
            </a:extLst>
          </p:cNvPr>
          <p:cNvSpPr txBox="1"/>
          <p:nvPr/>
        </p:nvSpPr>
        <p:spPr>
          <a:xfrm>
            <a:off x="1847526" y="1805921"/>
            <a:ext cx="8345097" cy="306323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3200" b="0" i="0" u="none" strike="noStrike" kern="1200" cap="none" spc="0" baseline="0">
              <a:solidFill>
                <a:srgbClr val="00B05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3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9160445F-A143-E5DA-0CD3-60C2FFF8D4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9643" y="167170"/>
            <a:ext cx="9549655" cy="1172599"/>
          </a:xfrm>
        </p:spPr>
        <p:txBody>
          <a:bodyPr anchorCtr="1">
            <a:noAutofit/>
          </a:bodyPr>
          <a:lstStyle/>
          <a:p>
            <a:pPr lvl="0" algn="ctr" hangingPunct="0"/>
            <a:r>
              <a:rPr lang="en-GB" sz="4000" b="1" dirty="0">
                <a:cs typeface="Calibri" pitchFamily="34"/>
              </a:rPr>
              <a:t>Sector Leading Schools in Pembrokeshire</a:t>
            </a:r>
            <a:br>
              <a:rPr lang="en-GB" sz="3600" b="1" dirty="0">
                <a:cs typeface="Calibri" pitchFamily="34"/>
              </a:rPr>
            </a:br>
            <a:r>
              <a:rPr lang="es-ES" sz="3600" b="1" dirty="0">
                <a:cs typeface="Calibri" pitchFamily="34"/>
              </a:rPr>
              <a:t>Ysgolion sy'n Arwain y Sector yn Sir Benfro</a:t>
            </a:r>
            <a:endParaRPr lang="en-GB" sz="3600" dirty="0"/>
          </a:p>
        </p:txBody>
      </p:sp>
      <p:pic>
        <p:nvPicPr>
          <p:cNvPr id="6" name="Content Placeholder 4" descr="A logo for a company&#10;&#10;Description automatically generated">
            <a:extLst>
              <a:ext uri="{FF2B5EF4-FFF2-40B4-BE49-F238E27FC236}">
                <a16:creationId xmlns:a16="http://schemas.microsoft.com/office/drawing/2014/main" id="{13C27E6F-3DE8-5F7C-5725-41DD6BF6C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6725" y="0"/>
            <a:ext cx="1905271" cy="190527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9491BF59-71A9-06B3-CEC0-4BC58F2C2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333" y="1567309"/>
            <a:ext cx="2272494" cy="30299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extBox 6">
            <a:extLst>
              <a:ext uri="{FF2B5EF4-FFF2-40B4-BE49-F238E27FC236}">
                <a16:creationId xmlns:a16="http://schemas.microsoft.com/office/drawing/2014/main" id="{087A5231-44B0-5B42-DCBA-DC9A496082DA}"/>
              </a:ext>
            </a:extLst>
          </p:cNvPr>
          <p:cNvSpPr txBox="1"/>
          <p:nvPr/>
        </p:nvSpPr>
        <p:spPr>
          <a:xfrm>
            <a:off x="142399" y="4869161"/>
            <a:ext cx="3978499" cy="187743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Johnston CP School 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600" b="1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Field Development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dirty="0">
                <a:solidFill>
                  <a:srgbClr val="000000"/>
                </a:solidFill>
                <a:latin typeface="Calibri"/>
              </a:rPr>
              <a:t>Sensory area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Forest Area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dirty="0">
                <a:solidFill>
                  <a:srgbClr val="000000"/>
                </a:solidFill>
                <a:latin typeface="Calibri"/>
              </a:rPr>
              <a:t>Growing Area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Meadow</a:t>
            </a:r>
            <a:endParaRPr lang="en-GB" sz="1400" dirty="0">
              <a:solidFill>
                <a:srgbClr val="000000"/>
              </a:solidFill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Orchard </a:t>
            </a: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D66F21-6B67-6640-4DD9-3A3DD9B3E51B}"/>
              </a:ext>
            </a:extLst>
          </p:cNvPr>
          <p:cNvSpPr txBox="1"/>
          <p:nvPr/>
        </p:nvSpPr>
        <p:spPr>
          <a:xfrm>
            <a:off x="4284750" y="1797783"/>
            <a:ext cx="4176421" cy="28623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Neyland School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600" b="1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Outdoor Learning Curriculum – every Friday students have a whole day of outdoor learning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Improved attainment and attendance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Development of Grounds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‘Mug and Rug’ night time outdoor learning evening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School camp out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4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4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1E2D359C-730D-0C14-59ED-7B4C802AD868}"/>
              </a:ext>
            </a:extLst>
          </p:cNvPr>
          <p:cNvSpPr txBox="1"/>
          <p:nvPr/>
        </p:nvSpPr>
        <p:spPr>
          <a:xfrm>
            <a:off x="8555272" y="4362831"/>
            <a:ext cx="3494324" cy="24314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St Marks School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600" b="1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Extensive Development of Grounds through a collaborative approach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dirty="0">
                <a:solidFill>
                  <a:srgbClr val="000000"/>
                </a:solidFill>
                <a:latin typeface="Calibri"/>
              </a:rPr>
              <a:t>Links to local businesses</a:t>
            </a:r>
            <a:endParaRPr lang="en-GB" sz="14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Improved health and wellbeing of students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4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4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257572B8-5B56-08FF-2004-FBDBA116BA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7861" y="1987951"/>
            <a:ext cx="3056272" cy="22921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EB4238AD-5A6B-5B33-7579-D1AD9DAA0C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1603" y="3964838"/>
            <a:ext cx="3238064" cy="270555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90C5A06-5601-2273-2058-DE8D43E50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806937" y="22329"/>
            <a:ext cx="5774790" cy="7868399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6B4D4B7-4280-CF69-2C3C-24F517D388D4}"/>
              </a:ext>
            </a:extLst>
          </p:cNvPr>
          <p:cNvSpPr/>
          <p:nvPr/>
        </p:nvSpPr>
        <p:spPr>
          <a:xfrm>
            <a:off x="546449" y="1877254"/>
            <a:ext cx="2421117" cy="80812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Nursery Homework </a:t>
            </a:r>
          </a:p>
          <a:p>
            <a:pPr algn="ctr"/>
            <a:r>
              <a:rPr lang="en-GB" dirty="0"/>
              <a:t>Example Lamphey School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EDB54C8-4860-217F-4214-CF16E3FDA23D}"/>
              </a:ext>
            </a:extLst>
          </p:cNvPr>
          <p:cNvSpPr/>
          <p:nvPr/>
        </p:nvSpPr>
        <p:spPr>
          <a:xfrm>
            <a:off x="352909" y="4594722"/>
            <a:ext cx="2421117" cy="80812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Good example to engage parents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E7BA59-47F6-BB5A-B37E-2D781DEC9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800" y="365125"/>
            <a:ext cx="10033000" cy="808121"/>
          </a:xfrm>
        </p:spPr>
        <p:txBody>
          <a:bodyPr/>
          <a:lstStyle/>
          <a:p>
            <a:r>
              <a:rPr lang="en-GB" dirty="0"/>
              <a:t>Building an Outdoor Learning Community</a:t>
            </a:r>
          </a:p>
        </p:txBody>
      </p:sp>
    </p:spTree>
    <p:extLst>
      <p:ext uri="{BB962C8B-B14F-4D97-AF65-F5344CB8AC3E}">
        <p14:creationId xmlns:p14="http://schemas.microsoft.com/office/powerpoint/2010/main" val="3288336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8C68B9-3BD7-E221-3393-66D248630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683736" y="-947034"/>
            <a:ext cx="6328598" cy="895291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6B4D4B7-4280-CF69-2C3C-24F517D388D4}"/>
              </a:ext>
            </a:extLst>
          </p:cNvPr>
          <p:cNvSpPr/>
          <p:nvPr/>
        </p:nvSpPr>
        <p:spPr>
          <a:xfrm>
            <a:off x="169683" y="68180"/>
            <a:ext cx="2408417" cy="93512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Year 1 and 2 Homework</a:t>
            </a:r>
          </a:p>
          <a:p>
            <a:pPr algn="ctr"/>
            <a:r>
              <a:rPr lang="en-GB" dirty="0"/>
              <a:t>Lamphey School </a:t>
            </a:r>
          </a:p>
        </p:txBody>
      </p:sp>
    </p:spTree>
    <p:extLst>
      <p:ext uri="{BB962C8B-B14F-4D97-AF65-F5344CB8AC3E}">
        <p14:creationId xmlns:p14="http://schemas.microsoft.com/office/powerpoint/2010/main" val="1974359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B80FB2-C93A-A060-10F8-65035C7E7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78" y="256900"/>
            <a:ext cx="9097108" cy="63442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6B4D4B7-4280-CF69-2C3C-24F517D388D4}"/>
              </a:ext>
            </a:extLst>
          </p:cNvPr>
          <p:cNvSpPr/>
          <p:nvPr/>
        </p:nvSpPr>
        <p:spPr>
          <a:xfrm>
            <a:off x="169683" y="68180"/>
            <a:ext cx="2460396" cy="59388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Year 4 and 5 </a:t>
            </a:r>
          </a:p>
          <a:p>
            <a:pPr algn="ctr"/>
            <a:r>
              <a:rPr lang="en-GB" dirty="0"/>
              <a:t>Parent Planning </a:t>
            </a:r>
          </a:p>
        </p:txBody>
      </p:sp>
    </p:spTree>
    <p:extLst>
      <p:ext uri="{BB962C8B-B14F-4D97-AF65-F5344CB8AC3E}">
        <p14:creationId xmlns:p14="http://schemas.microsoft.com/office/powerpoint/2010/main" val="1560909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C2A5B9-2A50-0041-EC2D-C035A9930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630" y="0"/>
            <a:ext cx="9744740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6FFF13B-909C-46E7-377A-DEE5A1411C3F}"/>
              </a:ext>
            </a:extLst>
          </p:cNvPr>
          <p:cNvSpPr/>
          <p:nvPr/>
        </p:nvSpPr>
        <p:spPr>
          <a:xfrm>
            <a:off x="182383" y="261013"/>
            <a:ext cx="2421117" cy="80812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National Trust Resource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76FD7D5-A002-C7D6-FBF2-32DD2EA26A2E}"/>
              </a:ext>
            </a:extLst>
          </p:cNvPr>
          <p:cNvSpPr/>
          <p:nvPr/>
        </p:nvSpPr>
        <p:spPr>
          <a:xfrm>
            <a:off x="161413" y="1625158"/>
            <a:ext cx="2421117" cy="80812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A number of ‘Things’ Experiences, skills to accomplish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962BECF-A926-8B25-900F-EB3BAF49A5B4}"/>
              </a:ext>
            </a:extLst>
          </p:cNvPr>
          <p:cNvSpPr/>
          <p:nvPr/>
        </p:nvSpPr>
        <p:spPr>
          <a:xfrm>
            <a:off x="161412" y="2989303"/>
            <a:ext cx="2421117" cy="80812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Build Excitement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1A06371-40BD-2C31-9AF3-77A24C52ECB2}"/>
              </a:ext>
            </a:extLst>
          </p:cNvPr>
          <p:cNvSpPr/>
          <p:nvPr/>
        </p:nvSpPr>
        <p:spPr>
          <a:xfrm>
            <a:off x="182382" y="4424722"/>
            <a:ext cx="2421117" cy="80812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Positive Experiences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2764F4D-35A3-B41F-E538-270DF2DB2E36}"/>
              </a:ext>
            </a:extLst>
          </p:cNvPr>
          <p:cNvSpPr/>
          <p:nvPr/>
        </p:nvSpPr>
        <p:spPr>
          <a:xfrm>
            <a:off x="182382" y="5788867"/>
            <a:ext cx="2421117" cy="80812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Beginning of a vision</a:t>
            </a:r>
          </a:p>
        </p:txBody>
      </p:sp>
    </p:spTree>
    <p:extLst>
      <p:ext uri="{BB962C8B-B14F-4D97-AF65-F5344CB8AC3E}">
        <p14:creationId xmlns:p14="http://schemas.microsoft.com/office/powerpoint/2010/main" val="3712521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92FAB0-974F-E437-275A-D565EF378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4" y="1003300"/>
            <a:ext cx="5117031" cy="5320602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8530250-CE9D-9238-8A39-EA191DE6B4EF}"/>
              </a:ext>
            </a:extLst>
          </p:cNvPr>
          <p:cNvSpPr/>
          <p:nvPr/>
        </p:nvSpPr>
        <p:spPr>
          <a:xfrm>
            <a:off x="169683" y="68180"/>
            <a:ext cx="2408417" cy="93512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Saundersfoot CP School </a:t>
            </a:r>
          </a:p>
          <a:p>
            <a:pPr algn="ctr"/>
            <a:r>
              <a:rPr lang="en-GB" dirty="0"/>
              <a:t>#FABB6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C9F5D8-97DC-4555-AFF1-3891B15992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981" y="1487155"/>
            <a:ext cx="6707878" cy="4707653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6E4AFEB-8A7D-38BC-B772-233D3A7F3498}"/>
              </a:ext>
            </a:extLst>
          </p:cNvPr>
          <p:cNvSpPr/>
          <p:nvPr/>
        </p:nvSpPr>
        <p:spPr>
          <a:xfrm>
            <a:off x="5381981" y="259132"/>
            <a:ext cx="2421117" cy="80812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Golden Grove School, Pembroke</a:t>
            </a:r>
          </a:p>
        </p:txBody>
      </p:sp>
    </p:spTree>
    <p:extLst>
      <p:ext uri="{BB962C8B-B14F-4D97-AF65-F5344CB8AC3E}">
        <p14:creationId xmlns:p14="http://schemas.microsoft.com/office/powerpoint/2010/main" val="4085059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F72400-F314-9AB3-E4AD-A047CF9DC4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234355"/>
            <a:ext cx="10905066" cy="4389288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E6872D3-8964-174E-6EDB-92746718181B}"/>
              </a:ext>
            </a:extLst>
          </p:cNvPr>
          <p:cNvSpPr/>
          <p:nvPr/>
        </p:nvSpPr>
        <p:spPr>
          <a:xfrm>
            <a:off x="169682" y="68180"/>
            <a:ext cx="2548117" cy="116617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Johnston School</a:t>
            </a:r>
          </a:p>
          <a:p>
            <a:pPr algn="ctr"/>
            <a:r>
              <a:rPr lang="en-GB" dirty="0"/>
              <a:t>Outdoor Learning</a:t>
            </a:r>
          </a:p>
          <a:p>
            <a:pPr algn="ctr"/>
            <a:r>
              <a:rPr lang="en-GB" dirty="0"/>
              <a:t>Progression Steps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64C9573-0965-DB39-8942-7EF46DE058A1}"/>
              </a:ext>
            </a:extLst>
          </p:cNvPr>
          <p:cNvSpPr/>
          <p:nvPr/>
        </p:nvSpPr>
        <p:spPr>
          <a:xfrm>
            <a:off x="169681" y="1679736"/>
            <a:ext cx="2548117" cy="116617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Map out current opportunities </a:t>
            </a:r>
          </a:p>
        </p:txBody>
      </p:sp>
    </p:spTree>
    <p:extLst>
      <p:ext uri="{BB962C8B-B14F-4D97-AF65-F5344CB8AC3E}">
        <p14:creationId xmlns:p14="http://schemas.microsoft.com/office/powerpoint/2010/main" val="1349263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07D1D18-219F-BBF0-6BF9-74E86D0E9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323" y="79075"/>
            <a:ext cx="9469119" cy="669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573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EB4947-F5AA-2840-47AD-C74207EF83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648208"/>
            <a:ext cx="10905066" cy="556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032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0C63825-498B-C4D3-13AC-55C7C50AE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824" y="1296266"/>
            <a:ext cx="3661784" cy="529113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9CCAF1F-DF45-EA93-1A73-53B6CD666A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0193" y="370322"/>
            <a:ext cx="4164397" cy="1851888"/>
          </a:xfrm>
        </p:spPr>
        <p:txBody>
          <a:bodyPr/>
          <a:lstStyle/>
          <a:p>
            <a:pPr lvl="0"/>
            <a:r>
              <a:rPr lang="en-GB" sz="4000" dirty="0"/>
              <a:t>Your Local Area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187C9D-1ADD-E03F-2C37-0E06BC448C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02" t="-1328" r="-2083" b="-3"/>
          <a:stretch/>
        </p:blipFill>
        <p:spPr>
          <a:xfrm>
            <a:off x="9823366" y="2921000"/>
            <a:ext cx="2368634" cy="225694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5D02439-2BDA-515F-5D17-7D6C66C4A82E}"/>
              </a:ext>
            </a:extLst>
          </p:cNvPr>
          <p:cNvSpPr txBox="1"/>
          <p:nvPr/>
        </p:nvSpPr>
        <p:spPr>
          <a:xfrm>
            <a:off x="10109200" y="5088466"/>
            <a:ext cx="2082800" cy="165206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Maps av</a:t>
            </a:r>
            <a:r>
              <a:rPr lang="en-GB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hlinkClick r:id="rId4"/>
              </a:rPr>
              <a:t>a</a:t>
            </a:r>
            <a:r>
              <a:rPr lang="en-GB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ilable on the </a:t>
            </a:r>
            <a:r>
              <a:rPr lang="en-GB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hlinkClick r:id="rId4"/>
              </a:rPr>
              <a:t>Pembrokeshire Outdoor Schools Website.</a:t>
            </a: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hlinkClick r:id="rId4"/>
              </a:rPr>
              <a:t> </a:t>
            </a: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9B74DF-F278-63BB-F3AF-F7ECE4C121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984" y="1614908"/>
            <a:ext cx="3878248" cy="4972494"/>
          </a:xfrm>
          <a:prstGeom prst="rect">
            <a:avLst/>
          </a:prstGeom>
        </p:spPr>
      </p:pic>
      <p:pic>
        <p:nvPicPr>
          <p:cNvPr id="5" name="Content Placeholder 4" descr="A logo for a company&#10;&#10;Description automatically generated">
            <a:extLst>
              <a:ext uri="{FF2B5EF4-FFF2-40B4-BE49-F238E27FC236}">
                <a16:creationId xmlns:a16="http://schemas.microsoft.com/office/drawing/2014/main" id="{1917DE7C-3B0F-549B-BA93-61EBA5A6C3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29104" y="117472"/>
            <a:ext cx="1449392" cy="1449392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DDD81-F32A-B497-4FEB-DAFDADC9F9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3476" y="346063"/>
            <a:ext cx="10515600" cy="1325559"/>
          </a:xfrm>
        </p:spPr>
        <p:txBody>
          <a:bodyPr/>
          <a:lstStyle/>
          <a:p>
            <a:pPr lvl="0"/>
            <a:r>
              <a:rPr lang="en-GB" b="1" dirty="0"/>
              <a:t>Local to Global</a:t>
            </a:r>
          </a:p>
        </p:txBody>
      </p:sp>
      <p:pic>
        <p:nvPicPr>
          <p:cNvPr id="6" name="Picture 10" descr="A bird with wings spread&#10;&#10;Description automatically generated">
            <a:extLst>
              <a:ext uri="{FF2B5EF4-FFF2-40B4-BE49-F238E27FC236}">
                <a16:creationId xmlns:a16="http://schemas.microsoft.com/office/drawing/2014/main" id="{D43E1651-7A42-845A-A5C0-65521ED57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8727" y="5777752"/>
            <a:ext cx="3182112" cy="91983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12" descr="A group of children posing for a photo&#10;&#10;Description automatically generated">
            <a:extLst>
              <a:ext uri="{FF2B5EF4-FFF2-40B4-BE49-F238E27FC236}">
                <a16:creationId xmlns:a16="http://schemas.microsoft.com/office/drawing/2014/main" id="{71ADBA12-0FFB-5C15-CC0B-5E8DB373D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3536" y="1028445"/>
            <a:ext cx="4303779" cy="324048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14">
            <a:extLst>
              <a:ext uri="{FF2B5EF4-FFF2-40B4-BE49-F238E27FC236}">
                <a16:creationId xmlns:a16="http://schemas.microsoft.com/office/drawing/2014/main" id="{A1BD7AAB-E2A9-3CCC-46E3-B457689BB9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418"/>
          <a:stretch>
            <a:fillRect/>
          </a:stretch>
        </p:blipFill>
        <p:spPr>
          <a:xfrm>
            <a:off x="7970631" y="3211317"/>
            <a:ext cx="4059936" cy="269517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314C96D3-1598-EC60-549D-D86287CC52EB}"/>
              </a:ext>
            </a:extLst>
          </p:cNvPr>
          <p:cNvSpPr/>
          <p:nvPr/>
        </p:nvSpPr>
        <p:spPr>
          <a:xfrm>
            <a:off x="2097024" y="5681472"/>
            <a:ext cx="463296" cy="49987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AB15345-5BE9-AA20-7553-BFD1A1A93F4C}"/>
              </a:ext>
            </a:extLst>
          </p:cNvPr>
          <p:cNvSpPr/>
          <p:nvPr/>
        </p:nvSpPr>
        <p:spPr>
          <a:xfrm>
            <a:off x="1889760" y="5352288"/>
            <a:ext cx="877824" cy="8290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A0F7D35-B62F-60B1-0E06-5C618657EAF4}"/>
              </a:ext>
            </a:extLst>
          </p:cNvPr>
          <p:cNvSpPr/>
          <p:nvPr/>
        </p:nvSpPr>
        <p:spPr>
          <a:xfrm>
            <a:off x="1559107" y="4730496"/>
            <a:ext cx="1539130" cy="14508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741D24D-3D16-7D2A-881D-97BE28884D8F}"/>
              </a:ext>
            </a:extLst>
          </p:cNvPr>
          <p:cNvSpPr/>
          <p:nvPr/>
        </p:nvSpPr>
        <p:spPr>
          <a:xfrm>
            <a:off x="997540" y="3742944"/>
            <a:ext cx="2662263" cy="2438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2AD7471-E548-646C-D13F-55DE233CAA1D}"/>
              </a:ext>
            </a:extLst>
          </p:cNvPr>
          <p:cNvSpPr/>
          <p:nvPr/>
        </p:nvSpPr>
        <p:spPr>
          <a:xfrm>
            <a:off x="599471" y="2609088"/>
            <a:ext cx="3628589" cy="35722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Content Placeholder 4" descr="A logo for a company&#10;&#10;Description automatically generated">
            <a:extLst>
              <a:ext uri="{FF2B5EF4-FFF2-40B4-BE49-F238E27FC236}">
                <a16:creationId xmlns:a16="http://schemas.microsoft.com/office/drawing/2014/main" id="{FD439D6D-CD2A-6BE2-69AE-01B60EAE2D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9104" y="117472"/>
            <a:ext cx="1449392" cy="144939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2" descr="Cleddau Reach VC Primary School - Home">
            <a:extLst>
              <a:ext uri="{FF2B5EF4-FFF2-40B4-BE49-F238E27FC236}">
                <a16:creationId xmlns:a16="http://schemas.microsoft.com/office/drawing/2014/main" id="{28A3169D-C463-1A10-D902-71A7C72B747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72214" y="117472"/>
            <a:ext cx="1156890" cy="1664589"/>
          </a:xfrm>
          <a:custGeom>
            <a:avLst/>
            <a:gdLst/>
            <a:ahLst/>
            <a:cxnLst/>
            <a:rect l="l" t="t" r="r" b="b"/>
            <a:pathLst>
              <a:path w="2833631" h="2677010">
                <a:moveTo>
                  <a:pt x="49418" y="0"/>
                </a:moveTo>
                <a:lnTo>
                  <a:pt x="2784213" y="0"/>
                </a:lnTo>
                <a:cubicBezTo>
                  <a:pt x="2811506" y="0"/>
                  <a:pt x="2833631" y="22125"/>
                  <a:pt x="2833631" y="49418"/>
                </a:cubicBezTo>
                <a:lnTo>
                  <a:pt x="2833631" y="2627592"/>
                </a:lnTo>
                <a:cubicBezTo>
                  <a:pt x="2833631" y="2654885"/>
                  <a:pt x="2811506" y="2677010"/>
                  <a:pt x="2784213" y="2677010"/>
                </a:cubicBezTo>
                <a:lnTo>
                  <a:pt x="49418" y="2677010"/>
                </a:lnTo>
                <a:cubicBezTo>
                  <a:pt x="22125" y="2677010"/>
                  <a:pt x="0" y="2654885"/>
                  <a:pt x="0" y="2627592"/>
                </a:cubicBezTo>
                <a:lnTo>
                  <a:pt x="0" y="49418"/>
                </a:lnTo>
                <a:cubicBezTo>
                  <a:pt x="0" y="22125"/>
                  <a:pt x="22125" y="0"/>
                  <a:pt x="4941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25304-47D6-6E79-88DF-C17469DC8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300" y="238540"/>
            <a:ext cx="9467959" cy="1615660"/>
          </a:xfrm>
        </p:spPr>
        <p:txBody>
          <a:bodyPr anchor="b">
            <a:normAutofit fontScale="90000"/>
          </a:bodyPr>
          <a:lstStyle/>
          <a:p>
            <a:r>
              <a:rPr lang="en-GB" sz="4000" dirty="0"/>
              <a:t>Enrichment Ideas taken from</a:t>
            </a:r>
            <a:br>
              <a:rPr lang="en-GB" sz="4000" dirty="0"/>
            </a:br>
            <a:r>
              <a:rPr lang="en-GB" sz="4000" dirty="0"/>
              <a:t>Gelliswick School </a:t>
            </a:r>
            <a:r>
              <a:rPr lang="en-GB" sz="4800" dirty="0"/>
              <a:t>John Muir Award </a:t>
            </a:r>
            <a:br>
              <a:rPr lang="en-GB" sz="4700" dirty="0"/>
            </a:br>
            <a:r>
              <a:rPr lang="en-GB" sz="4000" dirty="0"/>
              <a:t>Sessions</a:t>
            </a:r>
            <a:endParaRPr lang="en-GB" sz="47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05DD5-AF21-2F24-4DD0-7AC6CDF22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07" y="2349500"/>
            <a:ext cx="9663993" cy="450850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GB" sz="1600" dirty="0"/>
              <a:t>Session 1: Walk of the Local Area</a:t>
            </a:r>
          </a:p>
          <a:p>
            <a:pPr marL="0" indent="0">
              <a:buNone/>
            </a:pPr>
            <a:r>
              <a:rPr lang="en-GB" sz="1600" dirty="0"/>
              <a:t>Session 2: Big spring Low Spring Tide: Beach Exploration</a:t>
            </a:r>
          </a:p>
          <a:p>
            <a:pPr marL="0" indent="0">
              <a:buNone/>
            </a:pPr>
            <a:r>
              <a:rPr lang="en-GB" sz="1600" dirty="0"/>
              <a:t>Session 3: Visit from RNLI</a:t>
            </a:r>
          </a:p>
          <a:p>
            <a:pPr marL="0" indent="0">
              <a:buNone/>
            </a:pPr>
            <a:r>
              <a:rPr lang="en-GB" sz="1600" dirty="0"/>
              <a:t>Session 4: Senses Scavenger Hunt</a:t>
            </a:r>
          </a:p>
          <a:p>
            <a:pPr marL="0" indent="0">
              <a:buNone/>
            </a:pPr>
            <a:r>
              <a:rPr lang="en-GB" sz="1600" dirty="0"/>
              <a:t>Session 5: Den Building</a:t>
            </a:r>
          </a:p>
          <a:p>
            <a:pPr marL="0" indent="0">
              <a:buNone/>
            </a:pPr>
            <a:r>
              <a:rPr lang="en-GB" sz="1600" dirty="0"/>
              <a:t>Session 6: Woodland Session</a:t>
            </a:r>
          </a:p>
          <a:p>
            <a:pPr marL="0" indent="0">
              <a:buNone/>
            </a:pPr>
            <a:r>
              <a:rPr lang="en-GB" sz="1600" dirty="0"/>
              <a:t>Session 7: Beach Art and Sculptures</a:t>
            </a:r>
          </a:p>
          <a:p>
            <a:pPr marL="0" indent="0">
              <a:buNone/>
            </a:pPr>
            <a:r>
              <a:rPr lang="en-GB" sz="1600" dirty="0"/>
              <a:t>Session 8:Fire lighting and cooking on a Fire</a:t>
            </a:r>
          </a:p>
          <a:p>
            <a:pPr marL="0" indent="0">
              <a:buNone/>
            </a:pPr>
            <a:r>
              <a:rPr lang="en-GB" sz="1600" dirty="0"/>
              <a:t>Session 9: Beach Olympics</a:t>
            </a:r>
          </a:p>
          <a:p>
            <a:pPr marL="0" indent="0">
              <a:buNone/>
            </a:pPr>
            <a:r>
              <a:rPr lang="en-GB" sz="1600" dirty="0"/>
              <a:t>Session 10:Visit to St Brides Orchard</a:t>
            </a:r>
          </a:p>
          <a:p>
            <a:pPr marL="0" indent="0">
              <a:buNone/>
            </a:pPr>
            <a:r>
              <a:rPr lang="en-GB" sz="1600" dirty="0"/>
              <a:t>Session 11:  Preparation for Nature Trail - Collecting natural 	items from beach and woodland</a:t>
            </a:r>
          </a:p>
          <a:p>
            <a:pPr marL="0" indent="0">
              <a:buNone/>
            </a:pPr>
            <a:r>
              <a:rPr lang="en-GB" sz="1600" dirty="0"/>
              <a:t>Session 12: Sensory Nature trail for whole School</a:t>
            </a:r>
          </a:p>
          <a:p>
            <a:pPr marL="0" indent="0">
              <a:buNone/>
            </a:pPr>
            <a:endParaRPr lang="en-GB" sz="1300" dirty="0"/>
          </a:p>
          <a:p>
            <a:pPr marL="0" indent="0">
              <a:buNone/>
            </a:pPr>
            <a:endParaRPr lang="en-GB" sz="13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EE08E8-6EFD-5555-F14E-17ECEE583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7035" y="238540"/>
            <a:ext cx="2214765" cy="25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994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4574" y="5430033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2455" y="525085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251" y="5250851"/>
            <a:ext cx="1111885" cy="111188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65100" y="4540464"/>
            <a:ext cx="1656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hlinkClick r:id="rId6"/>
              </a:rPr>
              <a:t>Video</a:t>
            </a:r>
            <a:endParaRPr lang="en-GB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1" y="0"/>
            <a:ext cx="9035215" cy="465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4790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3D055-A5C1-86A8-1E0E-7B614B379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Neyland 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30802-A6C0-D869-1969-EF74CA776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91099"/>
            <a:ext cx="10515600" cy="1185863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Enrichment Ideas for Friday Outdoors </a:t>
            </a:r>
            <a:r>
              <a:rPr lang="en-GB" dirty="0">
                <a:hlinkClick r:id="rId3"/>
              </a:rPr>
              <a:t>Video</a:t>
            </a:r>
            <a:endParaRPr lang="en-GB" dirty="0"/>
          </a:p>
          <a:p>
            <a:r>
              <a:rPr lang="en-GB" dirty="0"/>
              <a:t>Case Study on the </a:t>
            </a:r>
            <a:r>
              <a:rPr lang="en-GB" dirty="0">
                <a:hlinkClick r:id="rId4"/>
              </a:rPr>
              <a:t>PODS Website</a:t>
            </a:r>
            <a:endParaRPr lang="en-GB" dirty="0"/>
          </a:p>
          <a:p>
            <a:r>
              <a:rPr lang="en-GB" dirty="0"/>
              <a:t>‘Mug and Rug’ after school ‘Dark Sky event’ – signing around the campfire, astronomer, lanterns.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6A7480-6377-E539-16E8-E87CD8C75E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7035" y="238540"/>
            <a:ext cx="2214765" cy="2523950"/>
          </a:xfrm>
          <a:prstGeom prst="rect">
            <a:avLst/>
          </a:prstGeom>
        </p:spPr>
      </p:pic>
      <p:pic>
        <p:nvPicPr>
          <p:cNvPr id="7" name="Online Media 6" title="Neyland Community School">
            <a:hlinkClick r:id="" action="ppaction://media"/>
            <a:extLst>
              <a:ext uri="{FF2B5EF4-FFF2-40B4-BE49-F238E27FC236}">
                <a16:creationId xmlns:a16="http://schemas.microsoft.com/office/drawing/2014/main" id="{F1113BBA-5BAB-992A-3612-17FEA4C536B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3498850" y="1500515"/>
            <a:ext cx="5194300" cy="293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08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D96FDFD-4E42-4A06-B8B5-768A1DB9C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6BF2DB-9540-0404-DDE7-BF42F5FE1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368" y="371719"/>
            <a:ext cx="6125964" cy="1906863"/>
          </a:xfrm>
        </p:spPr>
        <p:txBody>
          <a:bodyPr anchor="b">
            <a:normAutofit/>
          </a:bodyPr>
          <a:lstStyle/>
          <a:p>
            <a:r>
              <a:rPr lang="en-GB" dirty="0"/>
              <a:t>Creating a plan…..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A8F73-5B06-055A-EF11-F3FF2AC72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368" y="2711395"/>
            <a:ext cx="4114801" cy="3465568"/>
          </a:xfrm>
        </p:spPr>
        <p:txBody>
          <a:bodyPr>
            <a:normAutofit lnSpcReduction="10000"/>
          </a:bodyPr>
          <a:lstStyle/>
          <a:p>
            <a:r>
              <a:rPr lang="en-GB" sz="1400" dirty="0"/>
              <a:t>For what you already have: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400" dirty="0"/>
              <a:t>Green space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400" dirty="0"/>
              <a:t>Pond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400" dirty="0"/>
              <a:t>Growing Area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400" dirty="0"/>
              <a:t>Orchard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400" dirty="0"/>
              <a:t>Local Area</a:t>
            </a:r>
          </a:p>
          <a:p>
            <a:pPr marL="457200" lvl="1" indent="0">
              <a:buNone/>
            </a:pPr>
            <a:endParaRPr lang="en-GB" sz="1400" dirty="0"/>
          </a:p>
          <a:p>
            <a:pPr marL="457200" lvl="1" indent="0">
              <a:buNone/>
            </a:pPr>
            <a:r>
              <a:rPr lang="en-GB" sz="1400" dirty="0"/>
              <a:t>What would the students, teachers and parents like to….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GB" sz="1400" dirty="0"/>
              <a:t>Learn about in the outdoors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GB" sz="1400" dirty="0"/>
              <a:t>Enrichment activities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GB" sz="1400" dirty="0"/>
              <a:t>Skills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GB" sz="1400" dirty="0"/>
              <a:t>Staff and student wellbeing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GB" sz="1400" dirty="0"/>
              <a:t>In terms of play</a:t>
            </a:r>
          </a:p>
          <a:p>
            <a:endParaRPr lang="en-GB" sz="1400" dirty="0"/>
          </a:p>
        </p:txBody>
      </p:sp>
      <p:pic>
        <p:nvPicPr>
          <p:cNvPr id="5" name="Content Placeholder 4" descr="A logo for a company&#10;&#10;Description automatically generated">
            <a:extLst>
              <a:ext uri="{FF2B5EF4-FFF2-40B4-BE49-F238E27FC236}">
                <a16:creationId xmlns:a16="http://schemas.microsoft.com/office/drawing/2014/main" id="{81E97DFC-07C1-7133-AF9F-DDC8AFB05E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12" b="-3"/>
          <a:stretch/>
        </p:blipFill>
        <p:spPr>
          <a:xfrm>
            <a:off x="5398276" y="2457970"/>
            <a:ext cx="3458367" cy="3476265"/>
          </a:xfrm>
          <a:custGeom>
            <a:avLst/>
            <a:gdLst/>
            <a:ahLst/>
            <a:cxnLst/>
            <a:rect l="l" t="t" r="r" b="b"/>
            <a:pathLst>
              <a:path w="3458367" h="3476265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  <a:noFill/>
        </p:spPr>
      </p:pic>
      <p:pic>
        <p:nvPicPr>
          <p:cNvPr id="8" name="Picture 7" descr="A group of people standing on a path&#10;&#10;Description automatically generated">
            <a:extLst>
              <a:ext uri="{FF2B5EF4-FFF2-40B4-BE49-F238E27FC236}">
                <a16:creationId xmlns:a16="http://schemas.microsoft.com/office/drawing/2014/main" id="{775D4357-1A9C-6F0D-8D2F-1CCB872E84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9" r="-1" b="-1"/>
          <a:stretch/>
        </p:blipFill>
        <p:spPr>
          <a:xfrm>
            <a:off x="7621024" y="-5"/>
            <a:ext cx="4579876" cy="3536502"/>
          </a:xfrm>
          <a:custGeom>
            <a:avLst/>
            <a:gdLst/>
            <a:ahLst/>
            <a:cxnLst/>
            <a:rect l="l" t="t" r="r" b="b"/>
            <a:pathLst>
              <a:path w="4579876" h="3536502">
                <a:moveTo>
                  <a:pt x="457312" y="0"/>
                </a:moveTo>
                <a:lnTo>
                  <a:pt x="4579876" y="0"/>
                </a:lnTo>
                <a:lnTo>
                  <a:pt x="4579876" y="3057029"/>
                </a:lnTo>
                <a:lnTo>
                  <a:pt x="4508441" y="3086568"/>
                </a:lnTo>
                <a:cubicBezTo>
                  <a:pt x="4391572" y="3126663"/>
                  <a:pt x="4301124" y="3221848"/>
                  <a:pt x="4183947" y="3271738"/>
                </a:cubicBezTo>
                <a:cubicBezTo>
                  <a:pt x="4099090" y="3307854"/>
                  <a:pt x="4017967" y="3354374"/>
                  <a:pt x="3930625" y="3387123"/>
                </a:cubicBezTo>
                <a:cubicBezTo>
                  <a:pt x="3723932" y="3464557"/>
                  <a:pt x="3513195" y="3526689"/>
                  <a:pt x="3290337" y="3535564"/>
                </a:cubicBezTo>
                <a:cubicBezTo>
                  <a:pt x="3106332" y="3542605"/>
                  <a:pt x="1510274" y="3535872"/>
                  <a:pt x="861903" y="2528615"/>
                </a:cubicBezTo>
                <a:cubicBezTo>
                  <a:pt x="849470" y="2523717"/>
                  <a:pt x="835485" y="2510862"/>
                  <a:pt x="831133" y="2498619"/>
                </a:cubicBezTo>
                <a:cubicBezTo>
                  <a:pt x="810307" y="2441385"/>
                  <a:pt x="759333" y="2416594"/>
                  <a:pt x="713333" y="2385682"/>
                </a:cubicBezTo>
                <a:cubicBezTo>
                  <a:pt x="672925" y="2358442"/>
                  <a:pt x="630030" y="2329978"/>
                  <a:pt x="613246" y="2284067"/>
                </a:cubicBezTo>
                <a:cubicBezTo>
                  <a:pt x="591179" y="2222855"/>
                  <a:pt x="653963" y="2273050"/>
                  <a:pt x="665465" y="2249789"/>
                </a:cubicBezTo>
                <a:cubicBezTo>
                  <a:pt x="641532" y="2217960"/>
                  <a:pt x="604543" y="2188882"/>
                  <a:pt x="594908" y="2152767"/>
                </a:cubicBezTo>
                <a:cubicBezTo>
                  <a:pt x="559787" y="2022383"/>
                  <a:pt x="483946" y="1927503"/>
                  <a:pt x="370497" y="1853742"/>
                </a:cubicBezTo>
                <a:cubicBezTo>
                  <a:pt x="337861" y="1832624"/>
                  <a:pt x="316415" y="1794059"/>
                  <a:pt x="271969" y="1787940"/>
                </a:cubicBezTo>
                <a:cubicBezTo>
                  <a:pt x="173127" y="1774472"/>
                  <a:pt x="204209" y="1669186"/>
                  <a:pt x="151990" y="1622358"/>
                </a:cubicBezTo>
                <a:cubicBezTo>
                  <a:pt x="142044" y="1613481"/>
                  <a:pt x="133031" y="1596037"/>
                  <a:pt x="134895" y="1584102"/>
                </a:cubicBezTo>
                <a:cubicBezTo>
                  <a:pt x="137691" y="1566959"/>
                  <a:pt x="149504" y="1550739"/>
                  <a:pt x="159450" y="1535435"/>
                </a:cubicBezTo>
                <a:cubicBezTo>
                  <a:pt x="169708" y="1520133"/>
                  <a:pt x="185247" y="1506664"/>
                  <a:pt x="177788" y="1486465"/>
                </a:cubicBezTo>
                <a:cubicBezTo>
                  <a:pt x="174683" y="1478202"/>
                  <a:pt x="176855" y="1449432"/>
                  <a:pt x="153856" y="1472079"/>
                </a:cubicBezTo>
                <a:cubicBezTo>
                  <a:pt x="90760" y="1534212"/>
                  <a:pt x="54082" y="1475449"/>
                  <a:pt x="0" y="1447289"/>
                </a:cubicBezTo>
                <a:cubicBezTo>
                  <a:pt x="43515" y="1418212"/>
                  <a:pt x="82677" y="1397707"/>
                  <a:pt x="89205" y="1354247"/>
                </a:cubicBezTo>
                <a:cubicBezTo>
                  <a:pt x="102570" y="1264569"/>
                  <a:pt x="159758" y="1223557"/>
                  <a:pt x="246479" y="1215599"/>
                </a:cubicBezTo>
                <a:cubicBezTo>
                  <a:pt x="214465" y="1128983"/>
                  <a:pt x="214465" y="1128983"/>
                  <a:pt x="317968" y="1117045"/>
                </a:cubicBezTo>
                <a:cubicBezTo>
                  <a:pt x="278183" y="1061955"/>
                  <a:pt x="278183" y="1047876"/>
                  <a:pt x="326362" y="1028900"/>
                </a:cubicBezTo>
                <a:cubicBezTo>
                  <a:pt x="372673" y="1010841"/>
                  <a:pt x="423957" y="1004720"/>
                  <a:pt x="466852" y="976870"/>
                </a:cubicBezTo>
                <a:cubicBezTo>
                  <a:pt x="427377" y="906475"/>
                  <a:pt x="416188" y="824756"/>
                  <a:pt x="334754" y="790475"/>
                </a:cubicBezTo>
                <a:cubicBezTo>
                  <a:pt x="322010" y="785272"/>
                  <a:pt x="313307" y="764154"/>
                  <a:pt x="321386" y="751912"/>
                </a:cubicBezTo>
                <a:cubicBezTo>
                  <a:pt x="350915" y="707534"/>
                  <a:pt x="308644" y="623365"/>
                  <a:pt x="400645" y="613877"/>
                </a:cubicBezTo>
                <a:cubicBezTo>
                  <a:pt x="412147" y="612959"/>
                  <a:pt x="422716" y="603776"/>
                  <a:pt x="413701" y="591839"/>
                </a:cubicBezTo>
                <a:cubicBezTo>
                  <a:pt x="382618" y="550216"/>
                  <a:pt x="420228" y="552969"/>
                  <a:pt x="442917" y="547767"/>
                </a:cubicBezTo>
                <a:cubicBezTo>
                  <a:pt x="470271" y="541341"/>
                  <a:pt x="501353" y="559703"/>
                  <a:pt x="526840" y="537055"/>
                </a:cubicBezTo>
                <a:cubicBezTo>
                  <a:pt x="520932" y="513181"/>
                  <a:pt x="498866" y="513487"/>
                  <a:pt x="483325" y="505836"/>
                </a:cubicBezTo>
                <a:cubicBezTo>
                  <a:pt x="437946" y="483799"/>
                  <a:pt x="400956" y="457479"/>
                  <a:pt x="398780" y="400243"/>
                </a:cubicBezTo>
                <a:cubicBezTo>
                  <a:pt x="397229" y="354028"/>
                  <a:pt x="392255" y="313323"/>
                  <a:pt x="455041" y="299242"/>
                </a:cubicBezTo>
                <a:cubicBezTo>
                  <a:pt x="481149" y="293426"/>
                  <a:pt x="473687" y="260067"/>
                  <a:pt x="458769" y="243538"/>
                </a:cubicBezTo>
                <a:cubicBezTo>
                  <a:pt x="432038" y="214157"/>
                  <a:pt x="409972" y="174981"/>
                  <a:pt x="363969" y="172227"/>
                </a:cubicBezTo>
                <a:cubicBezTo>
                  <a:pt x="335995" y="170391"/>
                  <a:pt x="314549" y="158146"/>
                  <a:pt x="292481" y="144069"/>
                </a:cubicBezTo>
                <a:cubicBezTo>
                  <a:pt x="276630" y="133966"/>
                  <a:pt x="257670" y="125398"/>
                  <a:pt x="259534" y="103668"/>
                </a:cubicBezTo>
                <a:cubicBezTo>
                  <a:pt x="261399" y="82855"/>
                  <a:pt x="279736" y="74286"/>
                  <a:pt x="298387" y="70001"/>
                </a:cubicBezTo>
                <a:cubicBezTo>
                  <a:pt x="345011" y="59672"/>
                  <a:pt x="389535" y="45726"/>
                  <a:pt x="430782" y="1990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029757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D92BF-808D-A54C-741A-4AB7F7ABD98D}"/>
              </a:ext>
            </a:extLst>
          </p:cNvPr>
          <p:cNvSpPr txBox="1">
            <a:spLocks/>
          </p:cNvSpPr>
          <p:nvPr/>
        </p:nvSpPr>
        <p:spPr>
          <a:xfrm>
            <a:off x="2455215" y="330470"/>
            <a:ext cx="7281569" cy="4439947"/>
          </a:xfrm>
          <a:prstGeom prst="rect">
            <a:avLst/>
          </a:prstGeom>
        </p:spPr>
        <p:txBody>
          <a:bodyPr lIns="91440" tIns="45720" rIns="91440" bIns="4572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1800" dirty="0">
                <a:cs typeface="Calibri"/>
              </a:rPr>
              <a:t>Resources are available on the Pembrokeshire Outdoor Schools website: </a:t>
            </a:r>
            <a:r>
              <a:rPr lang="de-DE" sz="1800" dirty="0">
                <a:cs typeface="Calibri"/>
                <a:hlinkClick r:id="rId2"/>
              </a:rPr>
              <a:t>https://pembrokeshireoutdoorschools.co.uk/</a:t>
            </a:r>
            <a:endParaRPr lang="de-DE" sz="1800" dirty="0">
              <a:cs typeface="Calibri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GB" sz="1800" dirty="0">
              <a:cs typeface="Calibri"/>
            </a:endParaRPr>
          </a:p>
          <a:p>
            <a:pPr marL="0" indent="0" algn="ctr">
              <a:buNone/>
            </a:pPr>
            <a:r>
              <a:rPr lang="en-GB" sz="1800" dirty="0">
                <a:cs typeface="Calibri"/>
              </a:rPr>
              <a:t>For questions, queries or details on the partners of Pembrokeshire Outdoor Schools, please contact:</a:t>
            </a:r>
            <a:endParaRPr lang="en-GB" sz="1800" dirty="0">
              <a:ea typeface="Calibri"/>
              <a:cs typeface="Calibri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1800" dirty="0"/>
              <a:t>Bryony Rees - Pembrokeshire Outdoor Schools Co-Ordinator</a:t>
            </a:r>
            <a:endParaRPr lang="en-GB" sz="1800" dirty="0">
              <a:ea typeface="Calibri" panose="020F0502020204030204"/>
              <a:cs typeface="Calibri" panose="020F0502020204030204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de-DE" sz="1800" dirty="0"/>
              <a:t>t:(01646) 624872 m: 07870 488014</a:t>
            </a:r>
            <a:endParaRPr lang="de-DE" sz="1800" dirty="0">
              <a:ea typeface="Calibri"/>
              <a:cs typeface="Calibri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de-DE" sz="1800" dirty="0"/>
              <a:t>e: </a:t>
            </a:r>
            <a:r>
              <a:rPr lang="de-DE" sz="1800" dirty="0">
                <a:hlinkClick r:id="rId3"/>
              </a:rPr>
              <a:t>bryonyr@pembrokeshirecoast.org.uk</a:t>
            </a:r>
            <a:endParaRPr lang="de-DE" sz="18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de-DE" sz="18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GB" sz="18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GB" sz="18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GB" sz="18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de-DE" sz="1800" dirty="0"/>
          </a:p>
          <a:p>
            <a:pPr algn="ctr"/>
            <a:endParaRPr lang="en-GB" sz="1800" dirty="0"/>
          </a:p>
        </p:txBody>
      </p:sp>
      <p:pic>
        <p:nvPicPr>
          <p:cNvPr id="4" name="Picture 3" descr="A group of logos and text&#10;&#10;Description automatically generated">
            <a:extLst>
              <a:ext uri="{FF2B5EF4-FFF2-40B4-BE49-F238E27FC236}">
                <a16:creationId xmlns:a16="http://schemas.microsoft.com/office/drawing/2014/main" id="{26D021D7-68FB-B01A-5AD3-C6225E378DA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5556" r="-1114" b="-248"/>
          <a:stretch/>
        </p:blipFill>
        <p:spPr>
          <a:xfrm>
            <a:off x="-43132" y="2740979"/>
            <a:ext cx="12422047" cy="454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728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490</Words>
  <Application>Microsoft Office PowerPoint</Application>
  <PresentationFormat>Widescreen</PresentationFormat>
  <Paragraphs>111</Paragraphs>
  <Slides>20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Calibri Light</vt:lpstr>
      <vt:lpstr>Wingdings</vt:lpstr>
      <vt:lpstr>Office Theme</vt:lpstr>
      <vt:lpstr>1_Office Theme</vt:lpstr>
      <vt:lpstr>Developing A Vision </vt:lpstr>
      <vt:lpstr>PowerPoint Presentation</vt:lpstr>
      <vt:lpstr>Believe, Achieve, Inspire….. Through the outdoors</vt:lpstr>
      <vt:lpstr>Look at your School Grounds</vt:lpstr>
      <vt:lpstr>Sector Leading Schools in Pembrokeshire Ysgolion sy'n Arwain y Sector yn Sir Benfro</vt:lpstr>
      <vt:lpstr>Building an Outdoor Learning Community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Your Local Area</vt:lpstr>
      <vt:lpstr>Local to Global</vt:lpstr>
      <vt:lpstr>Enrichment Ideas taken from Gelliswick School John Muir Award  Sessions</vt:lpstr>
      <vt:lpstr>PowerPoint Presentation</vt:lpstr>
      <vt:lpstr>Neyland School</vt:lpstr>
      <vt:lpstr>Creating a plan…..</vt:lpstr>
      <vt:lpstr>PowerPoint Presentation</vt:lpstr>
    </vt:vector>
  </TitlesOfParts>
  <Company>Pembrokeshire Coast National Park Authority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Bryony Rees</dc:creator>
  <cp:lastModifiedBy>Bryony Rees</cp:lastModifiedBy>
  <cp:revision>2</cp:revision>
  <dcterms:created xsi:type="dcterms:W3CDTF">2024-07-01T14:55:04Z</dcterms:created>
  <dcterms:modified xsi:type="dcterms:W3CDTF">2026-03-27T10:54:54Z</dcterms:modified>
</cp:coreProperties>
</file>